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  <p:sldMasterId id="2147483731" r:id="rId2"/>
  </p:sldMasterIdLst>
  <p:notesMasterIdLst>
    <p:notesMasterId r:id="rId37"/>
  </p:notesMasterIdLst>
  <p:handoutMasterIdLst>
    <p:handoutMasterId r:id="rId38"/>
  </p:handoutMasterIdLst>
  <p:sldIdLst>
    <p:sldId id="402" r:id="rId3"/>
    <p:sldId id="288" r:id="rId4"/>
    <p:sldId id="260" r:id="rId5"/>
    <p:sldId id="425" r:id="rId6"/>
    <p:sldId id="424" r:id="rId7"/>
    <p:sldId id="295" r:id="rId8"/>
    <p:sldId id="426" r:id="rId9"/>
    <p:sldId id="427" r:id="rId10"/>
    <p:sldId id="428" r:id="rId11"/>
    <p:sldId id="429" r:id="rId12"/>
    <p:sldId id="404" r:id="rId13"/>
    <p:sldId id="444" r:id="rId14"/>
    <p:sldId id="406" r:id="rId15"/>
    <p:sldId id="446" r:id="rId16"/>
    <p:sldId id="440" r:id="rId17"/>
    <p:sldId id="442" r:id="rId18"/>
    <p:sldId id="411" r:id="rId19"/>
    <p:sldId id="414" r:id="rId20"/>
    <p:sldId id="448" r:id="rId21"/>
    <p:sldId id="449" r:id="rId22"/>
    <p:sldId id="324" r:id="rId23"/>
    <p:sldId id="367" r:id="rId24"/>
    <p:sldId id="450" r:id="rId25"/>
    <p:sldId id="452" r:id="rId26"/>
    <p:sldId id="453" r:id="rId27"/>
    <p:sldId id="338" r:id="rId28"/>
    <p:sldId id="418" r:id="rId29"/>
    <p:sldId id="476" r:id="rId30"/>
    <p:sldId id="474" r:id="rId31"/>
    <p:sldId id="352" r:id="rId32"/>
    <p:sldId id="357" r:id="rId33"/>
    <p:sldId id="468" r:id="rId34"/>
    <p:sldId id="470" r:id="rId35"/>
    <p:sldId id="473" r:id="rId36"/>
  </p:sldIdLst>
  <p:sldSz cx="12192000" cy="6858000"/>
  <p:notesSz cx="7077075" cy="9363075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Slide" id="{08FF183F-7DC3-584A-9921-84C68D729A30}">
          <p14:sldIdLst>
            <p14:sldId id="402"/>
            <p14:sldId id="288"/>
            <p14:sldId id="260"/>
            <p14:sldId id="425"/>
            <p14:sldId id="424"/>
            <p14:sldId id="295"/>
            <p14:sldId id="426"/>
            <p14:sldId id="427"/>
            <p14:sldId id="428"/>
            <p14:sldId id="429"/>
            <p14:sldId id="404"/>
            <p14:sldId id="444"/>
            <p14:sldId id="406"/>
            <p14:sldId id="446"/>
            <p14:sldId id="440"/>
            <p14:sldId id="442"/>
            <p14:sldId id="411"/>
            <p14:sldId id="414"/>
            <p14:sldId id="448"/>
            <p14:sldId id="449"/>
            <p14:sldId id="324"/>
            <p14:sldId id="367"/>
            <p14:sldId id="450"/>
            <p14:sldId id="452"/>
            <p14:sldId id="453"/>
            <p14:sldId id="338"/>
            <p14:sldId id="418"/>
            <p14:sldId id="476"/>
            <p14:sldId id="474"/>
            <p14:sldId id="352"/>
            <p14:sldId id="357"/>
            <p14:sldId id="468"/>
            <p14:sldId id="470"/>
            <p14:sldId id="47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FFFF00"/>
    <a:srgbClr val="000000"/>
    <a:srgbClr val="0000FF"/>
    <a:srgbClr val="090B09"/>
    <a:srgbClr val="669900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3340" autoAdjust="0"/>
    <p:restoredTop sz="90929" autoAdjust="0"/>
  </p:normalViewPr>
  <p:slideViewPr>
    <p:cSldViewPr snapToGrid="0">
      <p:cViewPr>
        <p:scale>
          <a:sx n="95" d="100"/>
          <a:sy n="95" d="100"/>
        </p:scale>
        <p:origin x="1120" y="424"/>
      </p:cViewPr>
      <p:guideLst/>
    </p:cSldViewPr>
  </p:slideViewPr>
  <p:outlineViewPr>
    <p:cViewPr>
      <p:scale>
        <a:sx n="33" d="100"/>
        <a:sy n="33" d="100"/>
      </p:scale>
      <p:origin x="0" y="-5224"/>
    </p:cViewPr>
  </p:outlineViewPr>
  <p:notesTextViewPr>
    <p:cViewPr>
      <p:scale>
        <a:sx n="110" d="100"/>
        <a:sy n="11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87" d="100"/>
          <a:sy n="87" d="100"/>
        </p:scale>
        <p:origin x="2488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438" y="0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93E1CF-088A-6142-9C24-765DF7FED303}" type="datetimeFigureOut">
              <a:rPr lang="en-US" smtClean="0"/>
              <a:t>10/10/16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175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438" y="8893175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48B9D1-260D-8048-BBFF-4EB11AF5B2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6897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438" y="0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82338D-53CC-42F3-8E18-A66765476460}" type="datetimeFigureOut">
              <a:rPr lang="en-US" smtClean="0"/>
              <a:t>10/10/16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8025" y="4505325"/>
            <a:ext cx="5661025" cy="36877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175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438" y="8893175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5C8B30-F173-4BF9-98A1-3EC1B4FFF4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589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8663" y="1169988"/>
            <a:ext cx="5619750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C8B30-F173-4BF9-98A1-3EC1B4FFF4F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9016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8663" y="1169988"/>
            <a:ext cx="5619750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C8B30-F173-4BF9-98A1-3EC1B4FFF4F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3272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8663" y="1169988"/>
            <a:ext cx="5619750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C8B30-F173-4BF9-98A1-3EC1B4FFF4F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3155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8663" y="1169988"/>
            <a:ext cx="5619750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C8B30-F173-4BF9-98A1-3EC1B4FFF4F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2154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8663" y="1169988"/>
            <a:ext cx="5619750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C8B30-F173-4BF9-98A1-3EC1B4FFF4FC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5846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8663" y="1169988"/>
            <a:ext cx="5619750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C8B30-F173-4BF9-98A1-3EC1B4FFF4FC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81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8663" y="1169988"/>
            <a:ext cx="5619750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C8B30-F173-4BF9-98A1-3EC1B4FFF4FC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274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8663" y="1169988"/>
            <a:ext cx="5619750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C8B30-F173-4BF9-98A1-3EC1B4FFF4F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72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8663" y="1169988"/>
            <a:ext cx="5619750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C8B30-F173-4BF9-98A1-3EC1B4FFF4F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689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8663" y="1169988"/>
            <a:ext cx="5619750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C8B30-F173-4BF9-98A1-3EC1B4FFF4F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098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8663" y="1169988"/>
            <a:ext cx="5619750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C8B30-F173-4BF9-98A1-3EC1B4FFF4F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161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8663" y="1169988"/>
            <a:ext cx="5619750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C8B30-F173-4BF9-98A1-3EC1B4FFF4F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4083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8663" y="1169988"/>
            <a:ext cx="5619750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C8B30-F173-4BF9-98A1-3EC1B4FFF4F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2199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0250" y="1169988"/>
            <a:ext cx="5616575" cy="3160712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C8B30-F173-4BF9-98A1-3EC1B4FFF4F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6572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8663" y="1169988"/>
            <a:ext cx="5619750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C8B30-F173-4BF9-98A1-3EC1B4FFF4F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909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3200" cap="none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56BEE2-C1CC-4253-8CBA-FD86B137C5C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2" name="Picture 21" descr="NU 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99" y="6426702"/>
            <a:ext cx="2968388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75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6BEE2-C1CC-4253-8CBA-FD86B137C5C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11375" y="818441"/>
            <a:ext cx="10058400" cy="30797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0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6BEE2-C1CC-4253-8CBA-FD86B137C5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15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6058" y="709554"/>
            <a:ext cx="10058400" cy="1450757"/>
          </a:xfrm>
        </p:spPr>
        <p:txBody>
          <a:bodyPr>
            <a:noAutofit/>
          </a:bodyPr>
          <a:lstStyle>
            <a:lvl1pPr>
              <a:defRPr sz="72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</a:t>
            </a:r>
            <a:br>
              <a:rPr lang="en-US" dirty="0" smtClean="0"/>
            </a:br>
            <a:r>
              <a:rPr lang="en-US" dirty="0" smtClean="0">
                <a:latin typeface="+mj-lt"/>
              </a:rPr>
              <a:t>HEADER HERE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0668001" y="6378576"/>
            <a:ext cx="1312025" cy="365125"/>
          </a:xfrm>
        </p:spPr>
        <p:txBody>
          <a:bodyPr/>
          <a:lstStyle/>
          <a:p>
            <a:fld id="{4E56BEE2-C1CC-4253-8CBA-FD86B137C5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14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3200" cap="none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56BEE2-C1CC-4253-8CBA-FD86B137C5C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2" name="Picture 21" descr="NU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99" y="6426702"/>
            <a:ext cx="2968388" cy="274320"/>
          </a:xfrm>
          <a:prstGeom prst="rect">
            <a:avLst/>
          </a:prstGeom>
        </p:spPr>
      </p:pic>
      <p:pic>
        <p:nvPicPr>
          <p:cNvPr id="7" name="Picture 6" descr="NU 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99" y="6426702"/>
            <a:ext cx="2968388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91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221" y="346482"/>
            <a:ext cx="10058400" cy="145075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221" y="2151530"/>
            <a:ext cx="10058401" cy="402336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56BEE2-C1CC-4253-8CBA-FD86B137C5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54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6BEE2-C1CC-4253-8CBA-FD86B137C5C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51716" y="751205"/>
            <a:ext cx="10058400" cy="30797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04800" y="100915"/>
            <a:ext cx="10058400" cy="145075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2157586"/>
            <a:ext cx="4937760" cy="3575532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25440" y="2157589"/>
            <a:ext cx="4937760" cy="4023359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0668001" y="6378576"/>
            <a:ext cx="1312025" cy="365125"/>
          </a:xfrm>
        </p:spPr>
        <p:txBody>
          <a:bodyPr/>
          <a:lstStyle/>
          <a:p>
            <a:fld id="{4E56BEE2-C1CC-4253-8CBA-FD86B137C5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26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952" y="480953"/>
            <a:ext cx="10058400" cy="145075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0668001" y="6378576"/>
            <a:ext cx="1312025" cy="365125"/>
          </a:xfrm>
        </p:spPr>
        <p:txBody>
          <a:bodyPr/>
          <a:lstStyle/>
          <a:p>
            <a:fld id="{4E56BEE2-C1CC-4253-8CBA-FD86B137C5C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29000" y="2325688"/>
            <a:ext cx="4908550" cy="3671887"/>
          </a:xfrm>
        </p:spPr>
        <p:txBody>
          <a:bodyPr/>
          <a:lstStyle/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40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893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56BEE2-C1CC-4253-8CBA-FD86B137C5C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304800" y="1524000"/>
            <a:ext cx="10871200" cy="457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91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221" y="346482"/>
            <a:ext cx="10058400" cy="1450757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221" y="2151530"/>
            <a:ext cx="10058401" cy="402336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56BEE2-C1CC-4253-8CBA-FD86B137C5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032005" y="1852613"/>
            <a:ext cx="10972800" cy="45259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icon to add chart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56BEE2-C1CC-4253-8CBA-FD86B137C5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64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226" y="512799"/>
            <a:ext cx="10972800" cy="808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8226" y="1787526"/>
            <a:ext cx="5386917" cy="639762"/>
          </a:xfrm>
        </p:spPr>
        <p:txBody>
          <a:bodyPr anchor="b">
            <a:norm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8226" y="2427288"/>
            <a:ext cx="5386917" cy="3951288"/>
          </a:xfrm>
        </p:spPr>
        <p:txBody>
          <a:bodyPr/>
          <a:lstStyle>
            <a:lvl1pPr>
              <a:defRPr sz="3500">
                <a:solidFill>
                  <a:schemeClr val="tx1"/>
                </a:solidFill>
              </a:defRPr>
            </a:lvl1pPr>
            <a:lvl2pPr>
              <a:defRPr sz="3400">
                <a:solidFill>
                  <a:schemeClr val="tx1"/>
                </a:solidFill>
              </a:defRPr>
            </a:lvl2pPr>
            <a:lvl3pPr>
              <a:defRPr sz="3300">
                <a:solidFill>
                  <a:schemeClr val="tx1"/>
                </a:solidFill>
              </a:defRPr>
            </a:lvl3pPr>
            <a:lvl4pPr>
              <a:defRPr sz="3200">
                <a:solidFill>
                  <a:schemeClr val="tx1"/>
                </a:solidFill>
              </a:defRPr>
            </a:lvl4pPr>
            <a:lvl5pPr>
              <a:defRPr sz="3100">
                <a:solidFill>
                  <a:schemeClr val="tx1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6BEE2-C1CC-4253-8CBA-FD86B137C5C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6069106" y="1741806"/>
            <a:ext cx="5386917" cy="639762"/>
          </a:xfrm>
        </p:spPr>
        <p:txBody>
          <a:bodyPr anchor="b">
            <a:norm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2"/>
          </p:nvPr>
        </p:nvSpPr>
        <p:spPr>
          <a:xfrm>
            <a:off x="6069106" y="2381568"/>
            <a:ext cx="5386917" cy="3951288"/>
          </a:xfrm>
        </p:spPr>
        <p:txBody>
          <a:bodyPr/>
          <a:lstStyle>
            <a:lvl1pPr>
              <a:defRPr sz="3500">
                <a:solidFill>
                  <a:schemeClr val="tx1"/>
                </a:solidFill>
              </a:defRPr>
            </a:lvl1pPr>
            <a:lvl2pPr>
              <a:defRPr sz="3400">
                <a:solidFill>
                  <a:schemeClr val="tx1"/>
                </a:solidFill>
              </a:defRPr>
            </a:lvl2pPr>
            <a:lvl3pPr>
              <a:defRPr sz="3300">
                <a:solidFill>
                  <a:schemeClr val="tx1"/>
                </a:solidFill>
              </a:defRPr>
            </a:lvl3pPr>
            <a:lvl4pPr>
              <a:defRPr sz="3200">
                <a:solidFill>
                  <a:schemeClr val="tx1"/>
                </a:solidFill>
              </a:defRPr>
            </a:lvl4pPr>
            <a:lvl5pPr>
              <a:defRPr sz="3100">
                <a:solidFill>
                  <a:schemeClr val="tx1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21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6BEE2-C1CC-4253-8CBA-FD86B137C5C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11375" y="818441"/>
            <a:ext cx="10058400" cy="30797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0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6BEE2-C1CC-4253-8CBA-FD86B137C5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1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6BEE2-C1CC-4253-8CBA-FD86B137C5C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51716" y="751205"/>
            <a:ext cx="10058400" cy="30797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73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04800" y="100915"/>
            <a:ext cx="10058400" cy="145075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2157586"/>
            <a:ext cx="4937760" cy="3575532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25440" y="2157589"/>
            <a:ext cx="4937760" cy="4023359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0668001" y="6378576"/>
            <a:ext cx="1312025" cy="365125"/>
          </a:xfrm>
        </p:spPr>
        <p:txBody>
          <a:bodyPr/>
          <a:lstStyle/>
          <a:p>
            <a:fld id="{4E56BEE2-C1CC-4253-8CBA-FD86B137C5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4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952" y="480953"/>
            <a:ext cx="10058400" cy="145075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0668001" y="6378576"/>
            <a:ext cx="1312025" cy="365125"/>
          </a:xfrm>
        </p:spPr>
        <p:txBody>
          <a:bodyPr/>
          <a:lstStyle/>
          <a:p>
            <a:fld id="{4E56BEE2-C1CC-4253-8CBA-FD86B137C5C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29000" y="2325688"/>
            <a:ext cx="4908550" cy="367188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49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135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56BEE2-C1CC-4253-8CBA-FD86B137C5C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304800" y="1524000"/>
            <a:ext cx="10871200" cy="457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53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032005" y="1852613"/>
            <a:ext cx="10972800" cy="45259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icon to add chart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56BEE2-C1CC-4253-8CBA-FD86B137C5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89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226" y="512799"/>
            <a:ext cx="10972800" cy="808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8226" y="1787526"/>
            <a:ext cx="5386917" cy="639762"/>
          </a:xfrm>
        </p:spPr>
        <p:txBody>
          <a:bodyPr anchor="b">
            <a:norm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8226" y="2427288"/>
            <a:ext cx="5386917" cy="3951288"/>
          </a:xfrm>
        </p:spPr>
        <p:txBody>
          <a:bodyPr/>
          <a:lstStyle>
            <a:lvl1pPr>
              <a:defRPr sz="3500">
                <a:solidFill>
                  <a:schemeClr val="tx1"/>
                </a:solidFill>
              </a:defRPr>
            </a:lvl1pPr>
            <a:lvl2pPr>
              <a:defRPr sz="3400">
                <a:solidFill>
                  <a:schemeClr val="tx1"/>
                </a:solidFill>
              </a:defRPr>
            </a:lvl2pPr>
            <a:lvl3pPr>
              <a:defRPr sz="3300">
                <a:solidFill>
                  <a:schemeClr val="tx1"/>
                </a:solidFill>
              </a:defRPr>
            </a:lvl3pPr>
            <a:lvl4pPr>
              <a:defRPr sz="3200">
                <a:solidFill>
                  <a:schemeClr val="tx1"/>
                </a:solidFill>
              </a:defRPr>
            </a:lvl4pPr>
            <a:lvl5pPr>
              <a:defRPr sz="3100">
                <a:solidFill>
                  <a:schemeClr val="tx1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6BEE2-C1CC-4253-8CBA-FD86B137C5C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6069106" y="1741806"/>
            <a:ext cx="5386917" cy="639762"/>
          </a:xfrm>
        </p:spPr>
        <p:txBody>
          <a:bodyPr anchor="b">
            <a:norm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2"/>
          </p:nvPr>
        </p:nvSpPr>
        <p:spPr>
          <a:xfrm>
            <a:off x="6069106" y="2381568"/>
            <a:ext cx="5386917" cy="3951288"/>
          </a:xfrm>
        </p:spPr>
        <p:txBody>
          <a:bodyPr/>
          <a:lstStyle>
            <a:lvl1pPr>
              <a:defRPr sz="3500">
                <a:solidFill>
                  <a:schemeClr val="tx1"/>
                </a:solidFill>
              </a:defRPr>
            </a:lvl1pPr>
            <a:lvl2pPr>
              <a:defRPr sz="3400">
                <a:solidFill>
                  <a:schemeClr val="tx1"/>
                </a:solidFill>
              </a:defRPr>
            </a:lvl2pPr>
            <a:lvl3pPr>
              <a:defRPr sz="3300">
                <a:solidFill>
                  <a:schemeClr val="tx1"/>
                </a:solidFill>
              </a:defRPr>
            </a:lvl3pPr>
            <a:lvl4pPr>
              <a:defRPr sz="3200">
                <a:solidFill>
                  <a:schemeClr val="tx1"/>
                </a:solidFill>
              </a:defRPr>
            </a:lvl4pPr>
            <a:lvl5pPr>
              <a:defRPr sz="3100">
                <a:solidFill>
                  <a:schemeClr val="tx1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201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6399" y="42716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221" y="2017059"/>
            <a:ext cx="100584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68001" y="6378576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fld id="{4E56BEE2-C1CC-4253-8CBA-FD86B137C5C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NU Logo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99" y="6426702"/>
            <a:ext cx="2968388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422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11" r:id="rId7"/>
    <p:sldLayoutId id="2147483713" r:id="rId8"/>
    <p:sldLayoutId id="2147483714" r:id="rId9"/>
    <p:sldLayoutId id="2147483700" r:id="rId10"/>
    <p:sldLayoutId id="2147483729" r:id="rId11"/>
    <p:sldLayoutId id="2147483730" r:id="rId1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41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39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37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33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30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8" pos="3840">
          <p15:clr>
            <a:srgbClr val="F26B43"/>
          </p15:clr>
        </p15:guide>
        <p15:guide id="9" orient="horz" pos="2160">
          <p15:clr>
            <a:srgbClr val="F26B43"/>
          </p15:clr>
        </p15:guide>
        <p15:guide id="10" pos="288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6399" y="42716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221" y="2017059"/>
            <a:ext cx="100584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68001" y="6378576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fld id="{4E56BEE2-C1CC-4253-8CBA-FD86B137C5C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NU Logo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99" y="6426702"/>
            <a:ext cx="2968388" cy="274320"/>
          </a:xfrm>
          <a:prstGeom prst="rect">
            <a:avLst/>
          </a:prstGeom>
        </p:spPr>
      </p:pic>
      <p:pic>
        <p:nvPicPr>
          <p:cNvPr id="7" name="Picture 6" descr="NU Logo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99" y="6426702"/>
            <a:ext cx="2968388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31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41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39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37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33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30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8" pos="3840">
          <p15:clr>
            <a:srgbClr val="F26B43"/>
          </p15:clr>
        </p15:guide>
        <p15:guide id="9" orient="horz" pos="2160">
          <p15:clr>
            <a:srgbClr val="F26B43"/>
          </p15:clr>
        </p15:guide>
        <p15:guide id="10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microsoft.com/office/2007/relationships/hdphoto" Target="../media/hdphoto1.wdp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microsoft.com/office/2007/relationships/hdphoto" Target="../media/hdphoto2.wdp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emf"/><Relationship Id="rId6" Type="http://schemas.openxmlformats.org/officeDocument/2006/relationships/image" Target="../media/image19.jp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png"/><Relationship Id="rId5" Type="http://schemas.openxmlformats.org/officeDocument/2006/relationships/image" Target="../media/image18.emf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6.png"/><Relationship Id="rId3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9.jpg"/><Relationship Id="rId3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6894554" cy="75996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554" y="-1385776"/>
            <a:ext cx="9229059" cy="898543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60032" y="1595939"/>
            <a:ext cx="8855242" cy="34696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5400" spc="-150" dirty="0">
                <a:solidFill>
                  <a:schemeClr val="bg1"/>
                </a:solidFill>
                <a:latin typeface="+mn-lt"/>
              </a:rPr>
              <a:t>A Taste of </a:t>
            </a:r>
          </a:p>
          <a:p>
            <a:pPr fontAlgn="auto">
              <a:spcAft>
                <a:spcPts val="0"/>
              </a:spcAft>
            </a:pPr>
            <a:r>
              <a:rPr lang="en-US" sz="7200" spc="-150" dirty="0" smtClean="0">
                <a:solidFill>
                  <a:schemeClr val="bg1"/>
                </a:solidFill>
              </a:rPr>
              <a:t>COMPUTER </a:t>
            </a:r>
          </a:p>
          <a:p>
            <a:pPr fontAlgn="auto">
              <a:spcAft>
                <a:spcPts val="0"/>
              </a:spcAft>
            </a:pPr>
            <a:r>
              <a:rPr lang="en-US" sz="7200" spc="-150" dirty="0" smtClean="0">
                <a:solidFill>
                  <a:schemeClr val="bg1"/>
                </a:solidFill>
              </a:rPr>
              <a:t>SCIENCE</a:t>
            </a:r>
            <a:endParaRPr lang="en-US" sz="7200" spc="-150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647097" y="856829"/>
            <a:ext cx="5336355" cy="5144342"/>
            <a:chOff x="6582929" y="1631121"/>
            <a:chExt cx="3408862" cy="3352800"/>
          </a:xfrm>
        </p:grpSpPr>
        <p:sp>
          <p:nvSpPr>
            <p:cNvPr id="12" name="Oval 11"/>
            <p:cNvSpPr/>
            <p:nvPr/>
          </p:nvSpPr>
          <p:spPr>
            <a:xfrm>
              <a:off x="6582929" y="1631121"/>
              <a:ext cx="3408862" cy="3352800"/>
            </a:xfrm>
            <a:prstGeom prst="ellipse">
              <a:avLst/>
            </a:prstGeom>
            <a:solidFill>
              <a:srgbClr val="FF000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6770068" y="1631121"/>
              <a:ext cx="3034584" cy="29243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0065" y="2445578"/>
              <a:ext cx="2554590" cy="1295400"/>
            </a:xfrm>
            <a:prstGeom prst="rect">
              <a:avLst/>
            </a:prstGeom>
          </p:spPr>
        </p:pic>
      </p:grpSp>
      <p:pic>
        <p:nvPicPr>
          <p:cNvPr id="10" name="Picture 9" descr="NU 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50" y="6133918"/>
            <a:ext cx="4419600" cy="40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3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013" y="-399227"/>
            <a:ext cx="12192000" cy="620207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813" y="2701808"/>
            <a:ext cx="10058400" cy="268117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Computers Are Fundamentally </a:t>
            </a:r>
            <a:r>
              <a:rPr lang="en-US" dirty="0" smtClean="0">
                <a:solidFill>
                  <a:schemeClr val="accent2"/>
                </a:solidFill>
              </a:rPr>
              <a:t>Simple</a:t>
            </a:r>
            <a:br>
              <a:rPr lang="en-US" dirty="0" smtClean="0">
                <a:solidFill>
                  <a:schemeClr val="accent2"/>
                </a:solidFill>
              </a:rPr>
            </a:br>
            <a:r>
              <a:rPr lang="en-US" dirty="0">
                <a:latin typeface="+mn-lt"/>
              </a:rPr>
              <a:t>They only understand binary</a:t>
            </a:r>
            <a:r>
              <a:rPr lang="en-US" dirty="0"/>
              <a:t/>
            </a:r>
            <a:br>
              <a:rPr lang="en-US" dirty="0"/>
            </a:b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56BEE2-C1CC-4253-8CBA-FD86B137C5C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73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6816436" cy="69945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269" y="2570524"/>
            <a:ext cx="10058400" cy="1450757"/>
          </a:xfrm>
        </p:spPr>
        <p:txBody>
          <a:bodyPr>
            <a:noAutofit/>
          </a:bodyPr>
          <a:lstStyle/>
          <a:p>
            <a:r>
              <a:rPr lang="en-US" sz="4500" spc="0" dirty="0">
                <a:solidFill>
                  <a:schemeClr val="bg1"/>
                </a:solidFill>
              </a:rPr>
              <a:t>So, What About </a:t>
            </a:r>
            <a:r>
              <a:rPr lang="en-US" sz="4500" spc="0" dirty="0" smtClean="0"/>
              <a:t/>
            </a:r>
            <a:br>
              <a:rPr lang="en-US" sz="4500" spc="0" dirty="0" smtClean="0"/>
            </a:br>
            <a:r>
              <a:rPr lang="en-US" sz="4500" spc="0" dirty="0" smtClean="0">
                <a:solidFill>
                  <a:schemeClr val="accent2"/>
                </a:solidFill>
              </a:rPr>
              <a:t>Letters</a:t>
            </a:r>
            <a:r>
              <a:rPr lang="en-US" sz="4500" spc="0" dirty="0">
                <a:solidFill>
                  <a:schemeClr val="bg1"/>
                </a:solidFill>
              </a:rPr>
              <a:t>,</a:t>
            </a:r>
            <a:r>
              <a:rPr lang="en-US" sz="4500" spc="0" dirty="0"/>
              <a:t> </a:t>
            </a:r>
            <a:r>
              <a:rPr lang="en-US" sz="4500" spc="0" dirty="0" smtClean="0">
                <a:solidFill>
                  <a:schemeClr val="accent2"/>
                </a:solidFill>
              </a:rPr>
              <a:t>@</a:t>
            </a:r>
            <a:r>
              <a:rPr lang="en-US" sz="4500" spc="0" dirty="0" smtClean="0">
                <a:solidFill>
                  <a:schemeClr val="bg1"/>
                </a:solidFill>
              </a:rPr>
              <a:t>,</a:t>
            </a:r>
            <a:r>
              <a:rPr lang="en-US" sz="4500" spc="0" dirty="0" smtClean="0"/>
              <a:t> </a:t>
            </a:r>
            <a:r>
              <a:rPr lang="en-US" sz="4500" spc="0" dirty="0">
                <a:solidFill>
                  <a:schemeClr val="accent2"/>
                </a:solidFill>
              </a:rPr>
              <a:t>#</a:t>
            </a:r>
            <a:r>
              <a:rPr lang="en-US" sz="4500" spc="0" dirty="0">
                <a:solidFill>
                  <a:schemeClr val="bg1"/>
                </a:solidFill>
              </a:rPr>
              <a:t>,</a:t>
            </a:r>
            <a:r>
              <a:rPr lang="en-US" sz="4500" spc="0" dirty="0"/>
              <a:t> </a:t>
            </a:r>
            <a:r>
              <a:rPr lang="en-US" sz="4500" spc="0" dirty="0" smtClean="0"/>
              <a:t/>
            </a:r>
            <a:br>
              <a:rPr lang="en-US" sz="4500" spc="0" dirty="0" smtClean="0"/>
            </a:br>
            <a:r>
              <a:rPr lang="en-US" sz="4500" spc="0" dirty="0" smtClean="0">
                <a:solidFill>
                  <a:schemeClr val="bg1"/>
                </a:solidFill>
              </a:rPr>
              <a:t>And </a:t>
            </a:r>
            <a:r>
              <a:rPr lang="en-US" sz="4500" spc="0" dirty="0">
                <a:solidFill>
                  <a:schemeClr val="bg1"/>
                </a:solidFill>
              </a:rPr>
              <a:t>All That Jazz?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38842" y="579683"/>
            <a:ext cx="5953158" cy="477608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15500" dirty="0" smtClean="0">
                <a:solidFill>
                  <a:schemeClr val="accent2"/>
                </a:solidFill>
                <a:latin typeface="+mj-lt"/>
              </a:rPr>
              <a:t>A B </a:t>
            </a:r>
          </a:p>
          <a:p>
            <a:pPr marL="0" indent="0" algn="ctr">
              <a:buNone/>
            </a:pPr>
            <a:r>
              <a:rPr lang="en-US" sz="15500" dirty="0" smtClean="0">
                <a:solidFill>
                  <a:schemeClr val="accent2"/>
                </a:solidFill>
              </a:rPr>
              <a:t>@ </a:t>
            </a:r>
            <a:r>
              <a:rPr lang="en-US" sz="15500" dirty="0" smtClean="0">
                <a:solidFill>
                  <a:schemeClr val="accent2"/>
                </a:solidFill>
                <a:latin typeface="+mj-lt"/>
              </a:rPr>
              <a:t>#</a:t>
            </a:r>
            <a:endParaRPr lang="en-US" sz="155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56BEE2-C1CC-4253-8CBA-FD86B137C5C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01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51000">
              <a:schemeClr val="tx1">
                <a:lumMod val="20000"/>
                <a:lumOff val="80000"/>
              </a:schemeClr>
            </a:gs>
            <a:gs pos="100000">
              <a:schemeClr val="tx1">
                <a:lumMod val="40000"/>
                <a:lumOff val="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375970" y="-114071"/>
            <a:ext cx="10058400" cy="1450757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Other Things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56BEE2-C1CC-4253-8CBA-FD86B137C5C7}" type="slidenum">
              <a:rPr lang="en-US" smtClean="0"/>
              <a:t>12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47" b="88046" l="20488" r="793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88" t="3760" r="17491" b="10854"/>
          <a:stretch/>
        </p:blipFill>
        <p:spPr>
          <a:xfrm>
            <a:off x="6450559" y="611307"/>
            <a:ext cx="5543340" cy="51888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6221" y="1423684"/>
            <a:ext cx="611257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000" dirty="0">
                <a:solidFill>
                  <a:srgbClr val="2C2C2C"/>
                </a:solidFill>
              </a:rPr>
              <a:t>Colors are a mix of </a:t>
            </a:r>
            <a:r>
              <a:rPr lang="en-US" sz="3000" dirty="0"/>
              <a:t/>
            </a:r>
            <a:br>
              <a:rPr lang="en-US" sz="3000" dirty="0"/>
            </a:br>
            <a:r>
              <a:rPr lang="en-US" sz="3000" dirty="0">
                <a:solidFill>
                  <a:schemeClr val="accent2"/>
                </a:solidFill>
                <a:latin typeface="+mj-lt"/>
              </a:rPr>
              <a:t>Red</a:t>
            </a:r>
            <a:r>
              <a:rPr lang="en-US" sz="3000" dirty="0">
                <a:solidFill>
                  <a:schemeClr val="accent1"/>
                </a:solidFill>
              </a:rPr>
              <a:t>, </a:t>
            </a:r>
            <a:r>
              <a:rPr lang="en-US" sz="3000" dirty="0">
                <a:solidFill>
                  <a:srgbClr val="00CC00"/>
                </a:solidFill>
                <a:latin typeface="+mj-lt"/>
              </a:rPr>
              <a:t>Green</a:t>
            </a:r>
            <a:r>
              <a:rPr lang="en-US" sz="3000" dirty="0">
                <a:solidFill>
                  <a:schemeClr val="accent1"/>
                </a:solidFill>
              </a:rPr>
              <a:t>, and </a:t>
            </a:r>
            <a:r>
              <a:rPr lang="en-US" sz="3000" dirty="0">
                <a:solidFill>
                  <a:srgbClr val="0000FF"/>
                </a:solidFill>
                <a:latin typeface="+mj-lt"/>
              </a:rPr>
              <a:t>Blue</a:t>
            </a:r>
            <a:r>
              <a:rPr lang="en-US" sz="3000" dirty="0">
                <a:solidFill>
                  <a:schemeClr val="accent1"/>
                </a:solidFill>
              </a:rPr>
              <a:t>.</a:t>
            </a:r>
          </a:p>
          <a:p>
            <a:pPr marL="457200" indent="-457200">
              <a:buFont typeface="Arial" charset="0"/>
              <a:buChar char="•"/>
            </a:pPr>
            <a:endParaRPr lang="en-US" sz="3000" dirty="0">
              <a:solidFill>
                <a:schemeClr val="accent1"/>
              </a:solidFill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3000" dirty="0">
                <a:solidFill>
                  <a:srgbClr val="2C2C2C"/>
                </a:solidFill>
              </a:rPr>
              <a:t>A color is a combination of </a:t>
            </a:r>
            <a:br>
              <a:rPr lang="en-US" sz="3000" dirty="0">
                <a:solidFill>
                  <a:srgbClr val="2C2C2C"/>
                </a:solidFill>
              </a:rPr>
            </a:br>
            <a:r>
              <a:rPr lang="en-US" sz="3000" dirty="0">
                <a:solidFill>
                  <a:srgbClr val="2C2C2C"/>
                </a:solidFill>
              </a:rPr>
              <a:t>three numbers representing the </a:t>
            </a:r>
            <a:br>
              <a:rPr lang="en-US" sz="3000" dirty="0">
                <a:solidFill>
                  <a:srgbClr val="2C2C2C"/>
                </a:solidFill>
              </a:rPr>
            </a:br>
            <a:r>
              <a:rPr lang="en-US" sz="3000" dirty="0">
                <a:solidFill>
                  <a:srgbClr val="2C2C2C"/>
                </a:solidFill>
              </a:rPr>
              <a:t>intensity of </a:t>
            </a:r>
            <a:r>
              <a:rPr lang="en-US" sz="3000" dirty="0">
                <a:solidFill>
                  <a:schemeClr val="accent2"/>
                </a:solidFill>
                <a:latin typeface="+mj-lt"/>
              </a:rPr>
              <a:t>R</a:t>
            </a:r>
            <a:r>
              <a:rPr lang="en-US" sz="3000" dirty="0">
                <a:solidFill>
                  <a:schemeClr val="accent1"/>
                </a:solidFill>
              </a:rPr>
              <a:t>, </a:t>
            </a:r>
            <a:r>
              <a:rPr lang="en-US" sz="3000" dirty="0">
                <a:solidFill>
                  <a:srgbClr val="00CC00"/>
                </a:solidFill>
                <a:latin typeface="+mj-lt"/>
              </a:rPr>
              <a:t>G</a:t>
            </a:r>
            <a:r>
              <a:rPr lang="en-US" sz="3000" dirty="0">
                <a:solidFill>
                  <a:schemeClr val="accent1"/>
                </a:solidFill>
              </a:rPr>
              <a:t>, </a:t>
            </a:r>
            <a:r>
              <a:rPr lang="en-US" sz="3000" dirty="0">
                <a:solidFill>
                  <a:srgbClr val="0000FF"/>
                </a:solidFill>
                <a:latin typeface="+mj-lt"/>
              </a:rPr>
              <a:t>B</a:t>
            </a:r>
            <a:r>
              <a:rPr lang="en-US" sz="3000" dirty="0">
                <a:solidFill>
                  <a:schemeClr val="accent1"/>
                </a:solidFill>
              </a:rPr>
              <a:t>.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585979" y="4253942"/>
            <a:ext cx="5306261" cy="1346793"/>
            <a:chOff x="585979" y="4828097"/>
            <a:chExt cx="5306261" cy="1346793"/>
          </a:xfrm>
        </p:grpSpPr>
        <p:sp>
          <p:nvSpPr>
            <p:cNvPr id="12" name="TextBox 11"/>
            <p:cNvSpPr txBox="1"/>
            <p:nvPr/>
          </p:nvSpPr>
          <p:spPr>
            <a:xfrm>
              <a:off x="585979" y="5590115"/>
              <a:ext cx="53062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accent2"/>
                  </a:solidFill>
                </a:rPr>
                <a:t>0 – 255    </a:t>
              </a:r>
              <a:r>
                <a:rPr lang="en-US" sz="3200" dirty="0">
                  <a:solidFill>
                    <a:srgbClr val="00CC00"/>
                  </a:solidFill>
                </a:rPr>
                <a:t>0 – 255    </a:t>
              </a:r>
              <a:r>
                <a:rPr lang="en-US" sz="3200" dirty="0">
                  <a:solidFill>
                    <a:srgbClr val="0000FF"/>
                  </a:solidFill>
                </a:rPr>
                <a:t>0 – 255 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1811867" y="4851210"/>
              <a:ext cx="1066801" cy="73572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>
              <a:off x="3347028" y="4863242"/>
              <a:ext cx="182724" cy="72528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4104556" y="4828097"/>
              <a:ext cx="781881" cy="84690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0060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0B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943" y="0"/>
            <a:ext cx="9697195" cy="6858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56BEE2-C1CC-4253-8CBA-FD86B137C5C7}" type="slidenum">
              <a:rPr lang="en-US" smtClean="0"/>
              <a:t>13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4350" y="-645164"/>
            <a:ext cx="6320119" cy="5047317"/>
          </a:xfrm>
        </p:spPr>
        <p:txBody>
          <a:bodyPr>
            <a:noAutofit/>
          </a:bodyPr>
          <a:lstStyle/>
          <a:p>
            <a:pPr algn="r"/>
            <a:r>
              <a:rPr lang="en-US" sz="7000" dirty="0" smtClean="0">
                <a:solidFill>
                  <a:schemeClr val="bg1"/>
                </a:solidFill>
              </a:rPr>
              <a:t>WE CAN CREATE</a:t>
            </a:r>
            <a:br>
              <a:rPr lang="en-US" sz="7000" dirty="0" smtClean="0">
                <a:solidFill>
                  <a:schemeClr val="bg1"/>
                </a:solidFill>
              </a:rPr>
            </a:br>
            <a:r>
              <a:rPr lang="en-US" sz="6000" i="1" dirty="0" smtClean="0">
                <a:solidFill>
                  <a:schemeClr val="bg1"/>
                </a:solidFill>
                <a:latin typeface="+mn-lt"/>
              </a:rPr>
              <a:t>complicated </a:t>
            </a:r>
            <a:r>
              <a:rPr lang="en-US" sz="6000" i="1" dirty="0">
                <a:solidFill>
                  <a:schemeClr val="bg1"/>
                </a:solidFill>
                <a:latin typeface="+mn-lt"/>
              </a:rPr>
              <a:t>objects </a:t>
            </a:r>
            <a:r>
              <a:rPr lang="en-US" sz="6000" i="1" dirty="0" smtClean="0">
                <a:solidFill>
                  <a:schemeClr val="bg1"/>
                </a:solidFill>
                <a:latin typeface="+mn-lt"/>
              </a:rPr>
              <a:t>from </a:t>
            </a:r>
            <a:r>
              <a:rPr lang="en-US" sz="6000" i="1" dirty="0">
                <a:solidFill>
                  <a:schemeClr val="bg1"/>
                </a:solidFill>
                <a:latin typeface="+mn-lt"/>
              </a:rPr>
              <a:t>bits</a:t>
            </a:r>
          </a:p>
        </p:txBody>
      </p:sp>
    </p:spTree>
    <p:extLst>
      <p:ext uri="{BB962C8B-B14F-4D97-AF65-F5344CB8AC3E}">
        <p14:creationId xmlns:p14="http://schemas.microsoft.com/office/powerpoint/2010/main" val="106011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99856" y="-2240384"/>
            <a:ext cx="14214879" cy="6858000"/>
            <a:chOff x="-99856" y="-2240384"/>
            <a:chExt cx="14214879" cy="68580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1023" y="-2240384"/>
              <a:ext cx="9144000" cy="68580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-99856" y="2750576"/>
              <a:ext cx="4536287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5400" i="1" dirty="0">
                  <a:solidFill>
                    <a:schemeClr val="accent2"/>
                  </a:solidFill>
                  <a:latin typeface="+mj-lt"/>
                </a:rPr>
                <a:t>PICTURES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381" y="0"/>
            <a:ext cx="3726481" cy="1523350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VIDEO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707982" y="1728574"/>
            <a:ext cx="9699812" cy="816777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It’s a stream of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56BEE2-C1CC-4253-8CBA-FD86B137C5C7}" type="slidenum">
              <a:rPr lang="en-US" smtClean="0"/>
              <a:t>14</a:t>
            </a:fld>
            <a:endParaRPr lang="en-US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1593227" y="3796498"/>
            <a:ext cx="1097395" cy="69852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4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3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3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3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3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/>
            <a:r>
              <a:rPr lang="en-US" dirty="0">
                <a:solidFill>
                  <a:schemeClr val="bg1"/>
                </a:solidFill>
              </a:rPr>
              <a:t>and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304599" y="3120482"/>
            <a:ext cx="13102192" cy="2944292"/>
            <a:chOff x="275002" y="2952907"/>
            <a:chExt cx="13102192" cy="2944292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86" b="89858" l="0" r="95846">
                          <a14:foregroundMark x1="57888" y1="16192" x2="57667" y2="29004"/>
                          <a14:foregroundMark x1="63190" y1="41459" x2="63190" y2="41459"/>
                          <a14:foregroundMark x1="54750" y1="31851" x2="57048" y2="62100"/>
                          <a14:foregroundMark x1="92444" y1="50534" x2="972" y2="52847"/>
                          <a14:foregroundMark x1="94344" y1="29893" x2="619" y2="332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24828">
              <a:off x="4783816" y="2952907"/>
              <a:ext cx="8593378" cy="2944292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sp>
          <p:nvSpPr>
            <p:cNvPr id="18" name="Rectangle 17"/>
            <p:cNvSpPr/>
            <p:nvPr/>
          </p:nvSpPr>
          <p:spPr>
            <a:xfrm>
              <a:off x="275002" y="4617616"/>
              <a:ext cx="3733847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5400" i="1" dirty="0">
                  <a:solidFill>
                    <a:schemeClr val="accent2"/>
                  </a:solidFill>
                  <a:latin typeface="+mj-lt"/>
                </a:rPr>
                <a:t>AUDIO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519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6132351" y="1262087"/>
            <a:ext cx="6614053" cy="4891443"/>
            <a:chOff x="6132351" y="1262087"/>
            <a:chExt cx="6614053" cy="4891443"/>
          </a:xfrm>
        </p:grpSpPr>
        <p:sp>
          <p:nvSpPr>
            <p:cNvPr id="69" name="Rounded Rectangle 68"/>
            <p:cNvSpPr/>
            <p:nvPr/>
          </p:nvSpPr>
          <p:spPr>
            <a:xfrm>
              <a:off x="6132351" y="1262087"/>
              <a:ext cx="5817937" cy="4891443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6263522" y="2136174"/>
              <a:ext cx="648288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tabLst>
                  <a:tab pos="3810000" algn="l"/>
                </a:tabLst>
              </a:pPr>
              <a:r>
                <a:rPr lang="en-US" sz="3000" dirty="0">
                  <a:solidFill>
                    <a:schemeClr val="tx2"/>
                  </a:solidFill>
                </a:rPr>
                <a:t>S</a:t>
              </a:r>
              <a:r>
                <a:rPr lang="en-US" sz="3000" dirty="0" smtClean="0">
                  <a:solidFill>
                    <a:schemeClr val="tx2"/>
                  </a:solidFill>
                </a:rPr>
                <a:t>tream </a:t>
              </a:r>
              <a:r>
                <a:rPr lang="en-US" sz="3000" dirty="0">
                  <a:solidFill>
                    <a:schemeClr val="tx2"/>
                  </a:solidFill>
                </a:rPr>
                <a:t>of </a:t>
              </a:r>
              <a:r>
                <a:rPr lang="en-US" sz="3000" dirty="0" smtClean="0">
                  <a:solidFill>
                    <a:schemeClr val="accent3"/>
                  </a:solidFill>
                  <a:latin typeface="+mj-lt"/>
                </a:rPr>
                <a:t>digitized </a:t>
              </a:r>
              <a:r>
                <a:rPr lang="en-US" sz="3000" dirty="0">
                  <a:solidFill>
                    <a:schemeClr val="accent3"/>
                  </a:solidFill>
                  <a:latin typeface="+mj-lt"/>
                </a:rPr>
                <a:t>samples</a:t>
              </a:r>
            </a:p>
          </p:txBody>
        </p:sp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2432" y="2815162"/>
              <a:ext cx="5202882" cy="1928409"/>
            </a:xfrm>
            <a:prstGeom prst="rect">
              <a:avLst/>
            </a:prstGeom>
          </p:spPr>
        </p:pic>
        <p:sp>
          <p:nvSpPr>
            <p:cNvPr id="62" name="Text Placeholder 4"/>
            <p:cNvSpPr txBox="1">
              <a:spLocks/>
            </p:cNvSpPr>
            <p:nvPr/>
          </p:nvSpPr>
          <p:spPr>
            <a:xfrm>
              <a:off x="6362432" y="1481378"/>
              <a:ext cx="4202432" cy="3215430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Calibri" panose="020F0502020204030204" pitchFamily="34" charset="0"/>
                <a:buChar char=" "/>
                <a:defRPr sz="41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404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39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6692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37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4980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33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3268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3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buNone/>
                <a:tabLst>
                  <a:tab pos="3810000" algn="l"/>
                </a:tabLst>
              </a:pPr>
              <a:r>
                <a:rPr lang="en-US" sz="4800" spc="-150" dirty="0" smtClean="0">
                  <a:solidFill>
                    <a:schemeClr val="accent2"/>
                  </a:solidFill>
                  <a:latin typeface="+mj-lt"/>
                </a:rPr>
                <a:t>Audio</a:t>
              </a:r>
              <a:endParaRPr lang="en-US" sz="4800" spc="-150" dirty="0">
                <a:solidFill>
                  <a:schemeClr val="accent2"/>
                </a:solidFill>
              </a:endParaRPr>
            </a:p>
            <a:p>
              <a:pPr fontAlgn="auto">
                <a:buFont typeface="Arial" charset="0"/>
                <a:buChar char="•"/>
              </a:pPr>
              <a:endParaRPr lang="en-US" sz="3400" dirty="0"/>
            </a:p>
          </p:txBody>
        </p:sp>
      </p:grp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58640" y="454049"/>
            <a:ext cx="10972800" cy="808038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chemeClr val="accent3"/>
                </a:solidFill>
                <a:latin typeface="Arial Black" charset="0"/>
                <a:ea typeface="Arial Black" charset="0"/>
                <a:cs typeface="Arial Black" charset="0"/>
              </a:rPr>
              <a:t>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56BEE2-C1CC-4253-8CBA-FD86B137C5C7}" type="slidenum">
              <a:rPr lang="en-US" smtClean="0"/>
              <a:t>15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78360" y="1608700"/>
            <a:ext cx="5296813" cy="44940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510349" y="3747708"/>
            <a:ext cx="1984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73" name="Group 72"/>
          <p:cNvGrpSpPr/>
          <p:nvPr/>
        </p:nvGrpSpPr>
        <p:grpSpPr>
          <a:xfrm>
            <a:off x="258398" y="1276133"/>
            <a:ext cx="5622859" cy="4789877"/>
            <a:chOff x="142114" y="1312854"/>
            <a:chExt cx="5622859" cy="4789877"/>
          </a:xfrm>
        </p:grpSpPr>
        <p:grpSp>
          <p:nvGrpSpPr>
            <p:cNvPr id="72" name="Group 71"/>
            <p:cNvGrpSpPr/>
            <p:nvPr/>
          </p:nvGrpSpPr>
          <p:grpSpPr>
            <a:xfrm>
              <a:off x="142114" y="1312854"/>
              <a:ext cx="5622859" cy="4789877"/>
              <a:chOff x="142114" y="1312854"/>
              <a:chExt cx="5622859" cy="4789877"/>
            </a:xfrm>
          </p:grpSpPr>
          <p:sp>
            <p:nvSpPr>
              <p:cNvPr id="70" name="Rounded Rectangle 69"/>
              <p:cNvSpPr/>
              <p:nvPr/>
            </p:nvSpPr>
            <p:spPr>
              <a:xfrm>
                <a:off x="142114" y="1312854"/>
                <a:ext cx="5622859" cy="4789877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Text Placeholder 4"/>
              <p:cNvSpPr txBox="1">
                <a:spLocks/>
              </p:cNvSpPr>
              <p:nvPr/>
            </p:nvSpPr>
            <p:spPr>
              <a:xfrm>
                <a:off x="445073" y="1538840"/>
                <a:ext cx="5181275" cy="1436624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41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39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37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33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30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fontAlgn="auto">
                  <a:buNone/>
                  <a:tabLst>
                    <a:tab pos="3810000" algn="l"/>
                  </a:tabLst>
                </a:pPr>
                <a:r>
                  <a:rPr lang="en-US" sz="4800" spc="-150" dirty="0" smtClean="0">
                    <a:solidFill>
                      <a:schemeClr val="accent2"/>
                    </a:solidFill>
                    <a:latin typeface="+mj-lt"/>
                  </a:rPr>
                  <a:t>Pictures</a:t>
                </a:r>
                <a:r>
                  <a:rPr lang="en-US" sz="4800" spc="-150" dirty="0">
                    <a:solidFill>
                      <a:schemeClr val="accent2"/>
                    </a:solidFill>
                  </a:rPr>
                  <a:t/>
                </a:r>
                <a:br>
                  <a:rPr lang="en-US" sz="4800" spc="-150" dirty="0">
                    <a:solidFill>
                      <a:schemeClr val="accent2"/>
                    </a:solidFill>
                  </a:rPr>
                </a:br>
                <a:endParaRPr lang="en-US" sz="4800" spc="-150" dirty="0">
                  <a:solidFill>
                    <a:schemeClr val="accent2"/>
                  </a:solidFill>
                </a:endParaRPr>
              </a:p>
              <a:p>
                <a:pPr fontAlgn="auto">
                  <a:buFont typeface="Arial" charset="0"/>
                  <a:buChar char="•"/>
                </a:pPr>
                <a:endParaRPr lang="en-US" sz="3400" dirty="0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382877" y="2129025"/>
                <a:ext cx="4600811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tabLst>
                    <a:tab pos="3810000" algn="l"/>
                  </a:tabLst>
                </a:pPr>
                <a:r>
                  <a:rPr lang="en-US" sz="3000" dirty="0" smtClean="0">
                    <a:solidFill>
                      <a:schemeClr val="tx2"/>
                    </a:solidFill>
                  </a:rPr>
                  <a:t>Are a collection </a:t>
                </a:r>
                <a:r>
                  <a:rPr lang="en-US" sz="3000" dirty="0">
                    <a:solidFill>
                      <a:schemeClr val="tx2"/>
                    </a:solidFill>
                  </a:rPr>
                  <a:t>of </a:t>
                </a:r>
                <a:r>
                  <a:rPr lang="en-US" sz="3000" dirty="0">
                    <a:solidFill>
                      <a:schemeClr val="accent3"/>
                    </a:solidFill>
                    <a:latin typeface="+mj-lt"/>
                  </a:rPr>
                  <a:t>pixels</a:t>
                </a:r>
              </a:p>
            </p:txBody>
          </p:sp>
        </p:grp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23" t="10765" r="31554" b="51213"/>
            <a:stretch/>
          </p:blipFill>
          <p:spPr>
            <a:xfrm>
              <a:off x="445075" y="2830648"/>
              <a:ext cx="3280257" cy="2512986"/>
            </a:xfrm>
            <a:prstGeom prst="rect">
              <a:avLst/>
            </a:prstGeom>
          </p:spPr>
        </p:pic>
      </p:grpSp>
      <p:grpSp>
        <p:nvGrpSpPr>
          <p:cNvPr id="76" name="Group 75"/>
          <p:cNvGrpSpPr/>
          <p:nvPr/>
        </p:nvGrpSpPr>
        <p:grpSpPr>
          <a:xfrm>
            <a:off x="3552689" y="3741001"/>
            <a:ext cx="8082900" cy="2850225"/>
            <a:chOff x="3552689" y="3741001"/>
            <a:chExt cx="8082900" cy="2850225"/>
          </a:xfrm>
        </p:grpSpPr>
        <p:sp>
          <p:nvSpPr>
            <p:cNvPr id="57" name="Triangle 56"/>
            <p:cNvSpPr/>
            <p:nvPr/>
          </p:nvSpPr>
          <p:spPr>
            <a:xfrm rot="18726595">
              <a:off x="8260669" y="3835545"/>
              <a:ext cx="681633" cy="1437218"/>
            </a:xfrm>
            <a:prstGeom prst="triangle">
              <a:avLst/>
            </a:prstGeom>
            <a:solidFill>
              <a:srgbClr val="FFFF00"/>
            </a:solidFill>
            <a:ln>
              <a:noFill/>
            </a:ln>
            <a:effectLst>
              <a:outerShdw blurRad="50800" dist="762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Oval 57"/>
            <p:cNvSpPr/>
            <p:nvPr/>
          </p:nvSpPr>
          <p:spPr>
            <a:xfrm>
              <a:off x="8782661" y="3741001"/>
              <a:ext cx="2852928" cy="2850225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 w="85725">
              <a:solidFill>
                <a:srgbClr val="FFFF00"/>
              </a:solidFill>
            </a:ln>
            <a:effectLst>
              <a:outerShdw blurRad="50800" dist="762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552689" y="4886819"/>
              <a:ext cx="5184604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3000" dirty="0">
                  <a:latin typeface="+mn-lt"/>
                </a:rPr>
                <a:t>Digitized </a:t>
              </a:r>
              <a:br>
                <a:rPr lang="en-US" sz="3000" dirty="0">
                  <a:latin typeface="+mn-lt"/>
                </a:rPr>
              </a:br>
              <a:r>
                <a:rPr lang="en-US" sz="3000" dirty="0" smtClean="0">
                  <a:latin typeface="+mn-lt"/>
                </a:rPr>
                <a:t>Samples</a:t>
              </a:r>
              <a:endParaRPr lang="en-US" sz="3000" dirty="0">
                <a:latin typeface="+mn-lt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-2351835" y="3693221"/>
            <a:ext cx="8040609" cy="2850225"/>
            <a:chOff x="-2351835" y="3693221"/>
            <a:chExt cx="8040609" cy="2850225"/>
          </a:xfrm>
        </p:grpSpPr>
        <p:sp>
          <p:nvSpPr>
            <p:cNvPr id="32" name="Triangle 31"/>
            <p:cNvSpPr/>
            <p:nvPr/>
          </p:nvSpPr>
          <p:spPr>
            <a:xfrm rot="18726595">
              <a:off x="2385898" y="3665018"/>
              <a:ext cx="681633" cy="1437218"/>
            </a:xfrm>
            <a:prstGeom prst="triangl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Oval 32"/>
            <p:cNvSpPr/>
            <p:nvPr/>
          </p:nvSpPr>
          <p:spPr>
            <a:xfrm>
              <a:off x="2835846" y="3693221"/>
              <a:ext cx="2852928" cy="2850225"/>
            </a:xfrm>
            <a:prstGeom prst="ellipse">
              <a:avLst/>
            </a:prstGeom>
            <a:blipFill>
              <a:blip r:embed="rId6"/>
              <a:stretch>
                <a:fillRect/>
              </a:stretch>
            </a:blipFill>
            <a:ln w="85725">
              <a:solidFill>
                <a:srgbClr val="FFFF00"/>
              </a:solidFill>
            </a:ln>
            <a:effectLst>
              <a:outerShdw blurRad="50800" dist="762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-2351835" y="5405867"/>
              <a:ext cx="5184604" cy="553998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pPr algn="r"/>
              <a:r>
                <a:rPr lang="en-US" sz="3000" dirty="0" smtClean="0">
                  <a:latin typeface="+mn-lt"/>
                </a:rPr>
                <a:t>pixels</a:t>
              </a:r>
              <a:endParaRPr lang="en-US" sz="3000" dirty="0">
                <a:latin typeface="+mn-lt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6451600" y="7450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1" name="TextBox 70"/>
          <p:cNvSpPr txBox="1"/>
          <p:nvPr/>
        </p:nvSpPr>
        <p:spPr>
          <a:xfrm>
            <a:off x="-592667" y="762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77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 Placeholder 4"/>
          <p:cNvSpPr txBox="1">
            <a:spLocks/>
          </p:cNvSpPr>
          <p:nvPr/>
        </p:nvSpPr>
        <p:spPr>
          <a:xfrm>
            <a:off x="6496317" y="431567"/>
            <a:ext cx="4202432" cy="32899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4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3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3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3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3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buNone/>
              <a:tabLst>
                <a:tab pos="3810000" algn="l"/>
              </a:tabLst>
            </a:pPr>
            <a:r>
              <a:rPr lang="en-US" sz="4800" spc="-150" dirty="0" smtClean="0">
                <a:solidFill>
                  <a:schemeClr val="accent2"/>
                </a:solidFill>
                <a:latin typeface="+mj-lt"/>
              </a:rPr>
              <a:t>Audio</a:t>
            </a:r>
            <a:endParaRPr lang="en-US" sz="4800" spc="-150" dirty="0">
              <a:solidFill>
                <a:schemeClr val="accent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56BEE2-C1CC-4253-8CBA-FD86B137C5C7}" type="slidenum">
              <a:rPr lang="en-US" smtClean="0"/>
              <a:t>16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515537" y="3040912"/>
            <a:ext cx="1984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72" name="Group 71"/>
          <p:cNvGrpSpPr/>
          <p:nvPr/>
        </p:nvGrpSpPr>
        <p:grpSpPr>
          <a:xfrm>
            <a:off x="373717" y="375046"/>
            <a:ext cx="5261111" cy="1436624"/>
            <a:chOff x="59696" y="1255244"/>
            <a:chExt cx="5261111" cy="1436624"/>
          </a:xfrm>
        </p:grpSpPr>
        <p:sp>
          <p:nvSpPr>
            <p:cNvPr id="24" name="Text Placeholder 4"/>
            <p:cNvSpPr txBox="1">
              <a:spLocks/>
            </p:cNvSpPr>
            <p:nvPr/>
          </p:nvSpPr>
          <p:spPr>
            <a:xfrm>
              <a:off x="139532" y="1255244"/>
              <a:ext cx="5181275" cy="1436624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Calibri" panose="020F0502020204030204" pitchFamily="34" charset="0"/>
                <a:buChar char=" "/>
                <a:defRPr sz="41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404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39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6692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37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4980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33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3268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3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buNone/>
                <a:tabLst>
                  <a:tab pos="3810000" algn="l"/>
                </a:tabLst>
              </a:pPr>
              <a:r>
                <a:rPr lang="en-US" sz="4800" spc="-150" dirty="0" smtClean="0">
                  <a:solidFill>
                    <a:schemeClr val="accent2"/>
                  </a:solidFill>
                  <a:latin typeface="+mj-lt"/>
                </a:rPr>
                <a:t>Pictures</a:t>
              </a:r>
              <a:r>
                <a:rPr lang="en-US" sz="4800" spc="-150" dirty="0">
                  <a:solidFill>
                    <a:schemeClr val="accent2"/>
                  </a:solidFill>
                </a:rPr>
                <a:t/>
              </a:r>
              <a:br>
                <a:rPr lang="en-US" sz="4800" spc="-150" dirty="0">
                  <a:solidFill>
                    <a:schemeClr val="accent2"/>
                  </a:solidFill>
                </a:rPr>
              </a:br>
              <a:endParaRPr lang="en-US" sz="4800" spc="-150" dirty="0">
                <a:solidFill>
                  <a:schemeClr val="accent2"/>
                </a:solidFill>
              </a:endParaRPr>
            </a:p>
            <a:p>
              <a:pPr fontAlgn="auto">
                <a:buFont typeface="Arial" charset="0"/>
                <a:buChar char="•"/>
              </a:pPr>
              <a:endParaRPr lang="en-US" sz="3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9696" y="1896338"/>
              <a:ext cx="4600811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tabLst>
                  <a:tab pos="3810000" algn="l"/>
                </a:tabLst>
              </a:pPr>
              <a:r>
                <a:rPr lang="en-US" sz="3000" dirty="0" smtClean="0">
                  <a:solidFill>
                    <a:schemeClr val="tx2"/>
                  </a:solidFill>
                </a:rPr>
                <a:t>Are a collection </a:t>
              </a:r>
              <a:r>
                <a:rPr lang="en-US" sz="3000" dirty="0">
                  <a:solidFill>
                    <a:schemeClr val="tx2"/>
                  </a:solidFill>
                </a:rPr>
                <a:t>of </a:t>
              </a:r>
              <a:r>
                <a:rPr lang="en-US" sz="3000" dirty="0">
                  <a:solidFill>
                    <a:schemeClr val="accent3"/>
                  </a:solidFill>
                  <a:latin typeface="+mj-lt"/>
                </a:rPr>
                <a:t>pixels</a:t>
              </a: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63" t="3046" r="3382" b="59387"/>
          <a:stretch/>
        </p:blipFill>
        <p:spPr>
          <a:xfrm>
            <a:off x="506685" y="1698123"/>
            <a:ext cx="2512707" cy="2709148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7257161" y="8314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1" name="TextBox 70"/>
          <p:cNvSpPr txBox="1"/>
          <p:nvPr/>
        </p:nvSpPr>
        <p:spPr>
          <a:xfrm>
            <a:off x="-592667" y="762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277026" y="3186475"/>
            <a:ext cx="6349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tx2"/>
                </a:solidFill>
                <a:latin typeface="+mn-lt"/>
              </a:rPr>
              <a:t>Pixel</a:t>
            </a:r>
          </a:p>
          <a:p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3560972" y="4114059"/>
            <a:ext cx="276729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tx2"/>
                </a:solidFill>
              </a:rPr>
              <a:t>24 bits</a:t>
            </a:r>
          </a:p>
          <a:p>
            <a:endParaRPr lang="en-US" dirty="0"/>
          </a:p>
        </p:txBody>
      </p:sp>
      <p:sp>
        <p:nvSpPr>
          <p:cNvPr id="34" name="Can 33"/>
          <p:cNvSpPr/>
          <p:nvPr/>
        </p:nvSpPr>
        <p:spPr>
          <a:xfrm>
            <a:off x="996472" y="4738655"/>
            <a:ext cx="4410342" cy="683338"/>
          </a:xfrm>
          <a:prstGeom prst="ca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1038170" y="4881781"/>
            <a:ext cx="44935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00000000</a:t>
            </a:r>
            <a:r>
              <a:rPr lang="en-US" sz="2800" dirty="0">
                <a:solidFill>
                  <a:srgbClr val="92D050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00000000</a:t>
            </a:r>
            <a:r>
              <a:rPr lang="en-US" sz="2800" dirty="0">
                <a:solidFill>
                  <a:srgbClr val="0000FF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11111111</a:t>
            </a:r>
            <a:endParaRPr lang="en-US" sz="2800" dirty="0">
              <a:solidFill>
                <a:srgbClr val="0000FF"/>
              </a:solidFill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flipH="1">
            <a:off x="3182137" y="3630802"/>
            <a:ext cx="364052" cy="583824"/>
          </a:xfrm>
          <a:prstGeom prst="straightConnector1">
            <a:avLst/>
          </a:prstGeom>
          <a:ln w="6032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996472" y="5439622"/>
            <a:ext cx="44514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tx2"/>
                </a:solidFill>
              </a:rPr>
              <a:t>Computer memory</a:t>
            </a:r>
          </a:p>
        </p:txBody>
      </p:sp>
      <p:sp>
        <p:nvSpPr>
          <p:cNvPr id="42" name="Left Brace 41"/>
          <p:cNvSpPr/>
          <p:nvPr/>
        </p:nvSpPr>
        <p:spPr>
          <a:xfrm rot="5400000">
            <a:off x="2883285" y="2573978"/>
            <a:ext cx="651655" cy="4061370"/>
          </a:xfrm>
          <a:prstGeom prst="leftBrace">
            <a:avLst>
              <a:gd name="adj1" fmla="val 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6" name="Straight Arrow Connector 85"/>
          <p:cNvCxnSpPr/>
          <p:nvPr/>
        </p:nvCxnSpPr>
        <p:spPr>
          <a:xfrm flipH="1">
            <a:off x="709212" y="2668874"/>
            <a:ext cx="701732" cy="334500"/>
          </a:xfrm>
          <a:prstGeom prst="straightConnector1">
            <a:avLst/>
          </a:prstGeom>
          <a:ln w="79375">
            <a:solidFill>
              <a:srgbClr val="FFFF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234442" y="1983507"/>
            <a:ext cx="4696518" cy="687214"/>
          </a:xfrm>
          <a:prstGeom prst="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1394246" y="2106954"/>
            <a:ext cx="47982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11111111</a:t>
            </a:r>
            <a:r>
              <a:rPr lang="en-US" sz="2800" dirty="0">
                <a:solidFill>
                  <a:srgbClr val="92D050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00000000</a:t>
            </a:r>
            <a:r>
              <a:rPr lang="en-US" sz="2800" dirty="0">
                <a:solidFill>
                  <a:srgbClr val="0000FF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00000000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64946">
            <a:off x="1019001" y="2485520"/>
            <a:ext cx="1206221" cy="1143900"/>
          </a:xfrm>
          <a:prstGeom prst="rect">
            <a:avLst/>
          </a:prstGeom>
        </p:spPr>
      </p:pic>
      <p:sp>
        <p:nvSpPr>
          <p:cNvPr id="89" name="Rectangle 88"/>
          <p:cNvSpPr/>
          <p:nvPr/>
        </p:nvSpPr>
        <p:spPr>
          <a:xfrm>
            <a:off x="6416481" y="1097132"/>
            <a:ext cx="648288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tabLst>
                <a:tab pos="3810000" algn="l"/>
              </a:tabLst>
            </a:pPr>
            <a:r>
              <a:rPr lang="en-US" sz="3000" dirty="0">
                <a:solidFill>
                  <a:schemeClr val="tx2"/>
                </a:solidFill>
              </a:rPr>
              <a:t>S</a:t>
            </a:r>
            <a:r>
              <a:rPr lang="en-US" sz="3000" dirty="0" smtClean="0">
                <a:solidFill>
                  <a:schemeClr val="tx2"/>
                </a:solidFill>
              </a:rPr>
              <a:t>tream </a:t>
            </a:r>
            <a:r>
              <a:rPr lang="en-US" sz="3000" dirty="0">
                <a:solidFill>
                  <a:schemeClr val="tx2"/>
                </a:solidFill>
              </a:rPr>
              <a:t>of </a:t>
            </a:r>
            <a:r>
              <a:rPr lang="en-US" sz="3000" dirty="0" smtClean="0">
                <a:solidFill>
                  <a:schemeClr val="accent3"/>
                </a:solidFill>
                <a:latin typeface="+mj-lt"/>
              </a:rPr>
              <a:t>digitized </a:t>
            </a:r>
            <a:r>
              <a:rPr lang="en-US" sz="3000" dirty="0">
                <a:solidFill>
                  <a:schemeClr val="accent3"/>
                </a:solidFill>
                <a:latin typeface="+mj-lt"/>
              </a:rPr>
              <a:t>samples</a:t>
            </a:r>
          </a:p>
        </p:txBody>
      </p:sp>
      <p:sp>
        <p:nvSpPr>
          <p:cNvPr id="55" name="Rectangle 54"/>
          <p:cNvSpPr/>
          <p:nvPr/>
        </p:nvSpPr>
        <p:spPr>
          <a:xfrm>
            <a:off x="6376859" y="1833505"/>
            <a:ext cx="537873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3075" lvl="2" indent="-457200">
              <a:buFont typeface="Arial" charset="0"/>
              <a:buChar char="•"/>
            </a:pPr>
            <a:r>
              <a:rPr lang="en-US" sz="3000" dirty="0" smtClean="0">
                <a:latin typeface="+mn-lt"/>
              </a:rPr>
              <a:t>Stream </a:t>
            </a:r>
            <a:r>
              <a:rPr lang="en-US" sz="3000" dirty="0">
                <a:latin typeface="+mn-lt"/>
              </a:rPr>
              <a:t>of digitized samples </a:t>
            </a:r>
            <a:br>
              <a:rPr lang="en-US" sz="3000" dirty="0">
                <a:latin typeface="+mn-lt"/>
              </a:rPr>
            </a:br>
            <a:r>
              <a:rPr lang="en-US" sz="3000" dirty="0">
                <a:latin typeface="+mn-lt"/>
              </a:rPr>
              <a:t>(</a:t>
            </a:r>
            <a:r>
              <a:rPr lang="en-US" sz="3000" dirty="0" smtClean="0">
                <a:latin typeface="+mn-lt"/>
              </a:rPr>
              <a:t>44K/s)</a:t>
            </a:r>
            <a:endParaRPr lang="en-US" sz="3000" dirty="0">
              <a:latin typeface="+mn-lt"/>
            </a:endParaRPr>
          </a:p>
          <a:p>
            <a:pPr marL="473075" lvl="2" indent="-457200">
              <a:buFont typeface="Arial" charset="0"/>
              <a:buChar char="•"/>
            </a:pPr>
            <a:r>
              <a:rPr lang="en-US" sz="3000" dirty="0" smtClean="0">
                <a:latin typeface="+mn-lt"/>
              </a:rPr>
              <a:t>CD </a:t>
            </a:r>
            <a:r>
              <a:rPr lang="en-US" sz="3000" dirty="0">
                <a:latin typeface="+mn-lt"/>
              </a:rPr>
              <a:t>quality audio is 16 bits per channel (x2 for stereo)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721442" y="3880840"/>
            <a:ext cx="2768808" cy="2288355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3" name="Picture 9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1038">
            <a:off x="8369511" y="4926335"/>
            <a:ext cx="1206221" cy="1143900"/>
          </a:xfrm>
          <a:prstGeom prst="rect">
            <a:avLst/>
          </a:prstGeom>
        </p:spPr>
      </p:pic>
      <p:cxnSp>
        <p:nvCxnSpPr>
          <p:cNvPr id="94" name="Straight Arrow Connector 93"/>
          <p:cNvCxnSpPr/>
          <p:nvPr/>
        </p:nvCxnSpPr>
        <p:spPr>
          <a:xfrm flipV="1">
            <a:off x="7935997" y="5129134"/>
            <a:ext cx="518536" cy="1007696"/>
          </a:xfrm>
          <a:prstGeom prst="straightConnector1">
            <a:avLst/>
          </a:prstGeom>
          <a:ln w="79375">
            <a:solidFill>
              <a:schemeClr val="accent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5992">
            <a:off x="636783" y="3807312"/>
            <a:ext cx="1206221" cy="1143900"/>
          </a:xfrm>
          <a:prstGeom prst="rect">
            <a:avLst/>
          </a:prstGeom>
        </p:spPr>
      </p:pic>
      <p:sp>
        <p:nvSpPr>
          <p:cNvPr id="92" name="Rectangle 91"/>
          <p:cNvSpPr/>
          <p:nvPr/>
        </p:nvSpPr>
        <p:spPr>
          <a:xfrm>
            <a:off x="5392754" y="5896083"/>
            <a:ext cx="5965734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Rectangle 89"/>
          <p:cNvSpPr/>
          <p:nvPr/>
        </p:nvSpPr>
        <p:spPr>
          <a:xfrm>
            <a:off x="5444815" y="5936630"/>
            <a:ext cx="59298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1010101010101010</a:t>
            </a:r>
            <a:r>
              <a:rPr lang="en-US" sz="2800" dirty="0">
                <a:solidFill>
                  <a:srgbClr val="0000FF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1010101010101010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4244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tx1">
                <a:lumMod val="60000"/>
                <a:lumOff val="4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3524" y="131836"/>
            <a:ext cx="12448743" cy="1272167"/>
          </a:xfrm>
        </p:spPr>
        <p:txBody>
          <a:bodyPr>
            <a:normAutofit fontScale="90000"/>
          </a:bodyPr>
          <a:lstStyle/>
          <a:p>
            <a:r>
              <a:rPr lang="en-US" dirty="0"/>
              <a:t>Complex Objects Reduce to Simple Bits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56BEE2-C1CC-4253-8CBA-FD86B137C5C7}" type="slidenum">
              <a:rPr lang="en-US" smtClean="0"/>
              <a:t>17</a:t>
            </a:fld>
            <a:endParaRPr lang="en-US" dirty="0"/>
          </a:p>
        </p:txBody>
      </p:sp>
      <p:grpSp>
        <p:nvGrpSpPr>
          <p:cNvPr id="71" name="Group 70"/>
          <p:cNvGrpSpPr/>
          <p:nvPr/>
        </p:nvGrpSpPr>
        <p:grpSpPr>
          <a:xfrm>
            <a:off x="-433745" y="1737809"/>
            <a:ext cx="6152666" cy="3653081"/>
            <a:chOff x="-433745" y="1737809"/>
            <a:chExt cx="6152666" cy="3653081"/>
          </a:xfrm>
        </p:grpSpPr>
        <p:sp>
          <p:nvSpPr>
            <p:cNvPr id="35" name="Rectangle 34"/>
            <p:cNvSpPr/>
            <p:nvPr/>
          </p:nvSpPr>
          <p:spPr>
            <a:xfrm>
              <a:off x="422108" y="1804063"/>
              <a:ext cx="5296813" cy="129992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2"/>
                </a:solidFill>
              </a:endParaRPr>
            </a:p>
          </p:txBody>
        </p:sp>
        <p:sp>
          <p:nvSpPr>
            <p:cNvPr id="37" name="Text Placeholder 4"/>
            <p:cNvSpPr txBox="1">
              <a:spLocks/>
            </p:cNvSpPr>
            <p:nvPr/>
          </p:nvSpPr>
          <p:spPr>
            <a:xfrm>
              <a:off x="1511544" y="2175460"/>
              <a:ext cx="4202432" cy="3215430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Calibri" panose="020F0502020204030204" pitchFamily="34" charset="0"/>
                <a:buChar char=" "/>
                <a:defRPr sz="41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404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39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6692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37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4980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33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3268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3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buNone/>
                <a:tabLst>
                  <a:tab pos="3810000" algn="l"/>
                </a:tabLst>
              </a:pPr>
              <a:r>
                <a:rPr lang="en-US" sz="4200" dirty="0" smtClean="0">
                  <a:solidFill>
                    <a:schemeClr val="bg1"/>
                  </a:solidFill>
                  <a:latin typeface="+mj-lt"/>
                </a:rPr>
                <a:t>VIDEO</a:t>
              </a:r>
              <a:r>
                <a:rPr lang="en-US" sz="4200" dirty="0">
                  <a:solidFill>
                    <a:schemeClr val="bg1"/>
                  </a:solidFill>
                  <a:latin typeface="+mj-lt"/>
                </a:rPr>
                <a:t/>
              </a:r>
              <a:br>
                <a:rPr lang="en-US" sz="4200" dirty="0">
                  <a:solidFill>
                    <a:schemeClr val="bg1"/>
                  </a:solidFill>
                  <a:latin typeface="+mj-lt"/>
                </a:rPr>
              </a:br>
              <a:endParaRPr lang="en-US" sz="4200" dirty="0" smtClean="0">
                <a:solidFill>
                  <a:schemeClr val="bg1"/>
                </a:solidFill>
              </a:endParaRPr>
            </a:p>
            <a:p>
              <a:pPr fontAlgn="auto">
                <a:buFont typeface="Arial" charset="0"/>
                <a:buChar char="•"/>
              </a:pPr>
              <a:endParaRPr lang="en-US" sz="3400" dirty="0"/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3745" y="1737809"/>
              <a:ext cx="1834356" cy="1037664"/>
            </a:xfrm>
            <a:prstGeom prst="rect">
              <a:avLst/>
            </a:prstGeom>
          </p:spPr>
        </p:pic>
      </p:grpSp>
      <p:grpSp>
        <p:nvGrpSpPr>
          <p:cNvPr id="72" name="Group 71"/>
          <p:cNvGrpSpPr/>
          <p:nvPr/>
        </p:nvGrpSpPr>
        <p:grpSpPr>
          <a:xfrm>
            <a:off x="422107" y="3169759"/>
            <a:ext cx="5296813" cy="874160"/>
            <a:chOff x="422107" y="3169759"/>
            <a:chExt cx="5296813" cy="874160"/>
          </a:xfrm>
        </p:grpSpPr>
        <p:sp>
          <p:nvSpPr>
            <p:cNvPr id="50" name="Rectangle 49"/>
            <p:cNvSpPr/>
            <p:nvPr/>
          </p:nvSpPr>
          <p:spPr>
            <a:xfrm>
              <a:off x="422107" y="3190122"/>
              <a:ext cx="5296813" cy="647735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Text Placeholder 4"/>
            <p:cNvSpPr txBox="1">
              <a:spLocks/>
            </p:cNvSpPr>
            <p:nvPr/>
          </p:nvSpPr>
          <p:spPr>
            <a:xfrm>
              <a:off x="2207972" y="3169759"/>
              <a:ext cx="2275282" cy="874160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Calibri" panose="020F0502020204030204" pitchFamily="34" charset="0"/>
                <a:buChar char=" "/>
                <a:defRPr sz="41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404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39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6692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37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4980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33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3268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3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buNone/>
                <a:tabLst>
                  <a:tab pos="3810000" algn="l"/>
                </a:tabLst>
              </a:pPr>
              <a:r>
                <a:rPr lang="en-US" sz="3900" dirty="0" smtClean="0">
                  <a:solidFill>
                    <a:schemeClr val="bg1"/>
                  </a:solidFill>
                </a:rPr>
                <a:t>IMAGE</a:t>
              </a:r>
            </a:p>
            <a:p>
              <a:pPr fontAlgn="auto">
                <a:buFont typeface="Arial" charset="0"/>
                <a:buChar char="•"/>
              </a:pPr>
              <a:endParaRPr lang="en-US" sz="3400" dirty="0"/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30256" y="3904111"/>
            <a:ext cx="5296813" cy="1581014"/>
            <a:chOff x="430256" y="3904111"/>
            <a:chExt cx="5296813" cy="1581014"/>
          </a:xfrm>
        </p:grpSpPr>
        <p:grpSp>
          <p:nvGrpSpPr>
            <p:cNvPr id="23" name="Group 22"/>
            <p:cNvGrpSpPr/>
            <p:nvPr/>
          </p:nvGrpSpPr>
          <p:grpSpPr>
            <a:xfrm>
              <a:off x="463447" y="4614880"/>
              <a:ext cx="5263622" cy="870245"/>
              <a:chOff x="6358707" y="5686695"/>
              <a:chExt cx="2787989" cy="550371"/>
            </a:xfrm>
            <a:gradFill>
              <a:gsLst>
                <a:gs pos="0">
                  <a:schemeClr val="accent2">
                    <a:lumMod val="5000"/>
                    <a:lumOff val="95000"/>
                  </a:schemeClr>
                </a:gs>
                <a:gs pos="74000">
                  <a:schemeClr val="accent2">
                    <a:lumMod val="45000"/>
                    <a:lumOff val="55000"/>
                  </a:schemeClr>
                </a:gs>
                <a:gs pos="83000">
                  <a:schemeClr val="accent2">
                    <a:lumMod val="45000"/>
                    <a:lumOff val="55000"/>
                  </a:schemeClr>
                </a:gs>
                <a:gs pos="100000">
                  <a:schemeClr val="accent2">
                    <a:lumMod val="30000"/>
                    <a:lumOff val="70000"/>
                  </a:schemeClr>
                </a:gs>
              </a:gsLst>
              <a:lin ang="5400000" scaled="1"/>
            </a:gradFill>
            <a:effectLst/>
          </p:grpSpPr>
          <p:sp>
            <p:nvSpPr>
              <p:cNvPr id="24" name="Rectangle 23"/>
              <p:cNvSpPr/>
              <p:nvPr/>
            </p:nvSpPr>
            <p:spPr>
              <a:xfrm>
                <a:off x="6358707" y="5686698"/>
                <a:ext cx="496389" cy="53526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smtClean="0">
                    <a:solidFill>
                      <a:schemeClr val="tx1">
                        <a:lumMod val="50000"/>
                      </a:schemeClr>
                    </a:solidFill>
                  </a:rPr>
                  <a:t>BIT</a:t>
                </a:r>
                <a:endParaRPr lang="en-US" sz="3200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6931607" y="5686698"/>
                <a:ext cx="496389" cy="53526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chemeClr val="tx1">
                        <a:lumMod val="50000"/>
                      </a:schemeClr>
                    </a:solidFill>
                  </a:rPr>
                  <a:t>BIT</a:t>
                </a: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7504507" y="5701806"/>
                <a:ext cx="496389" cy="53526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chemeClr val="tx1">
                        <a:lumMod val="50000"/>
                      </a:schemeClr>
                    </a:solidFill>
                  </a:rPr>
                  <a:t>BIT</a:t>
                </a: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8077407" y="5686695"/>
                <a:ext cx="496389" cy="53526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chemeClr val="tx1">
                        <a:lumMod val="50000"/>
                      </a:schemeClr>
                    </a:solidFill>
                  </a:rPr>
                  <a:t>BIT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8650307" y="5686698"/>
                <a:ext cx="496389" cy="53526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chemeClr val="tx1">
                        <a:lumMod val="50000"/>
                      </a:schemeClr>
                    </a:solidFill>
                  </a:rPr>
                  <a:t>BIT</a:t>
                </a:r>
              </a:p>
            </p:txBody>
          </p:sp>
        </p:grpSp>
        <p:sp>
          <p:nvSpPr>
            <p:cNvPr id="51" name="Rectangle 50"/>
            <p:cNvSpPr/>
            <p:nvPr/>
          </p:nvSpPr>
          <p:spPr>
            <a:xfrm>
              <a:off x="430256" y="3904111"/>
              <a:ext cx="5296813" cy="647735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5000"/>
                    <a:lumOff val="95000"/>
                  </a:schemeClr>
                </a:gs>
                <a:gs pos="74000">
                  <a:schemeClr val="accent2">
                    <a:lumMod val="45000"/>
                    <a:lumOff val="55000"/>
                  </a:schemeClr>
                </a:gs>
                <a:gs pos="83000">
                  <a:schemeClr val="accent2">
                    <a:lumMod val="45000"/>
                    <a:lumOff val="55000"/>
                  </a:schemeClr>
                </a:gs>
                <a:gs pos="100000">
                  <a:schemeClr val="accent2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Text Placeholder 4"/>
            <p:cNvSpPr txBox="1">
              <a:spLocks/>
            </p:cNvSpPr>
            <p:nvPr/>
          </p:nvSpPr>
          <p:spPr>
            <a:xfrm>
              <a:off x="2355092" y="3923989"/>
              <a:ext cx="2275282" cy="874160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Calibri" panose="020F0502020204030204" pitchFamily="34" charset="0"/>
                <a:buChar char=" "/>
                <a:defRPr sz="41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404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39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6692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37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4980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33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3268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3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buNone/>
                <a:tabLst>
                  <a:tab pos="3810000" algn="l"/>
                </a:tabLst>
              </a:pPr>
              <a:r>
                <a:rPr lang="en-US" sz="3900" dirty="0" smtClean="0">
                  <a:solidFill>
                    <a:schemeClr val="tx1">
                      <a:lumMod val="50000"/>
                    </a:schemeClr>
                  </a:solidFill>
                </a:rPr>
                <a:t>PIXEL</a:t>
              </a:r>
            </a:p>
            <a:p>
              <a:pPr fontAlgn="auto">
                <a:buFont typeface="Arial" charset="0"/>
                <a:buChar char="•"/>
              </a:pPr>
              <a:endParaRPr lang="en-US" sz="3400" dirty="0"/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6212769" y="3172668"/>
            <a:ext cx="5296813" cy="874160"/>
            <a:chOff x="6212769" y="3172668"/>
            <a:chExt cx="5296813" cy="874160"/>
          </a:xfrm>
        </p:grpSpPr>
        <p:sp>
          <p:nvSpPr>
            <p:cNvPr id="61" name="Rectangle 60"/>
            <p:cNvSpPr/>
            <p:nvPr/>
          </p:nvSpPr>
          <p:spPr>
            <a:xfrm>
              <a:off x="6212769" y="3193031"/>
              <a:ext cx="5296813" cy="647735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Text Placeholder 4"/>
            <p:cNvSpPr txBox="1">
              <a:spLocks/>
            </p:cNvSpPr>
            <p:nvPr/>
          </p:nvSpPr>
          <p:spPr>
            <a:xfrm>
              <a:off x="7998634" y="3172668"/>
              <a:ext cx="2275282" cy="874160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Calibri" panose="020F0502020204030204" pitchFamily="34" charset="0"/>
                <a:buChar char=" "/>
                <a:defRPr sz="41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404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39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6692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37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4980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33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3268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3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buNone/>
                <a:tabLst>
                  <a:tab pos="3810000" algn="l"/>
                </a:tabLst>
              </a:pPr>
              <a:r>
                <a:rPr lang="en-US" sz="3900" dirty="0" smtClean="0">
                  <a:solidFill>
                    <a:schemeClr val="bg1"/>
                  </a:solidFill>
                </a:rPr>
                <a:t>WORDS</a:t>
              </a:r>
            </a:p>
            <a:p>
              <a:pPr fontAlgn="auto">
                <a:buFont typeface="Arial" charset="0"/>
                <a:buChar char="•"/>
              </a:pPr>
              <a:endParaRPr lang="en-US" sz="3400" dirty="0"/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6220918" y="3907020"/>
            <a:ext cx="5296813" cy="1581014"/>
            <a:chOff x="6220918" y="3907020"/>
            <a:chExt cx="5296813" cy="1581014"/>
          </a:xfrm>
        </p:grpSpPr>
        <p:grpSp>
          <p:nvGrpSpPr>
            <p:cNvPr id="57" name="Group 56"/>
            <p:cNvGrpSpPr/>
            <p:nvPr/>
          </p:nvGrpSpPr>
          <p:grpSpPr>
            <a:xfrm>
              <a:off x="6254109" y="4617789"/>
              <a:ext cx="5263622" cy="870245"/>
              <a:chOff x="6358707" y="5686695"/>
              <a:chExt cx="2787989" cy="550371"/>
            </a:xfrm>
            <a:gradFill>
              <a:gsLst>
                <a:gs pos="0">
                  <a:schemeClr val="accent2">
                    <a:lumMod val="5000"/>
                    <a:lumOff val="95000"/>
                  </a:schemeClr>
                </a:gs>
                <a:gs pos="74000">
                  <a:schemeClr val="accent2">
                    <a:lumMod val="45000"/>
                    <a:lumOff val="55000"/>
                  </a:schemeClr>
                </a:gs>
                <a:gs pos="83000">
                  <a:schemeClr val="accent2">
                    <a:lumMod val="45000"/>
                    <a:lumOff val="55000"/>
                  </a:schemeClr>
                </a:gs>
                <a:gs pos="100000">
                  <a:schemeClr val="accent2">
                    <a:lumMod val="30000"/>
                    <a:lumOff val="70000"/>
                  </a:schemeClr>
                </a:gs>
              </a:gsLst>
              <a:lin ang="5400000" scaled="1"/>
            </a:gradFill>
            <a:effectLst/>
          </p:grpSpPr>
          <p:sp>
            <p:nvSpPr>
              <p:cNvPr id="65" name="Rectangle 64"/>
              <p:cNvSpPr/>
              <p:nvPr/>
            </p:nvSpPr>
            <p:spPr>
              <a:xfrm>
                <a:off x="6358707" y="5686698"/>
                <a:ext cx="496389" cy="53526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smtClean="0">
                    <a:solidFill>
                      <a:schemeClr val="tx1">
                        <a:lumMod val="50000"/>
                      </a:schemeClr>
                    </a:solidFill>
                  </a:rPr>
                  <a:t>BIT</a:t>
                </a:r>
                <a:endParaRPr lang="en-US" sz="3200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6931607" y="5686698"/>
                <a:ext cx="496389" cy="53526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chemeClr val="tx1">
                        <a:lumMod val="50000"/>
                      </a:schemeClr>
                    </a:solidFill>
                  </a:rPr>
                  <a:t>BIT</a:t>
                </a:r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7504507" y="5701806"/>
                <a:ext cx="496389" cy="53526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chemeClr val="tx1">
                        <a:lumMod val="50000"/>
                      </a:schemeClr>
                    </a:solidFill>
                  </a:rPr>
                  <a:t>BIT</a:t>
                </a:r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8077407" y="5686695"/>
                <a:ext cx="496389" cy="53526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chemeClr val="tx1">
                        <a:lumMod val="50000"/>
                      </a:schemeClr>
                    </a:solidFill>
                  </a:rPr>
                  <a:t>BIT</a:t>
                </a:r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8650307" y="5686698"/>
                <a:ext cx="496389" cy="53526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chemeClr val="tx1">
                        <a:lumMod val="50000"/>
                      </a:schemeClr>
                    </a:solidFill>
                  </a:rPr>
                  <a:t>BIT</a:t>
                </a:r>
              </a:p>
            </p:txBody>
          </p:sp>
        </p:grpSp>
        <p:sp>
          <p:nvSpPr>
            <p:cNvPr id="62" name="Rectangle 61"/>
            <p:cNvSpPr/>
            <p:nvPr/>
          </p:nvSpPr>
          <p:spPr>
            <a:xfrm>
              <a:off x="6220918" y="3907020"/>
              <a:ext cx="5296813" cy="647735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5000"/>
                    <a:lumOff val="95000"/>
                  </a:schemeClr>
                </a:gs>
                <a:gs pos="74000">
                  <a:schemeClr val="accent2">
                    <a:lumMod val="45000"/>
                    <a:lumOff val="55000"/>
                  </a:schemeClr>
                </a:gs>
                <a:gs pos="83000">
                  <a:schemeClr val="accent2">
                    <a:lumMod val="45000"/>
                    <a:lumOff val="55000"/>
                  </a:schemeClr>
                </a:gs>
                <a:gs pos="100000">
                  <a:schemeClr val="accent2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Text Placeholder 4"/>
            <p:cNvSpPr txBox="1">
              <a:spLocks/>
            </p:cNvSpPr>
            <p:nvPr/>
          </p:nvSpPr>
          <p:spPr>
            <a:xfrm>
              <a:off x="7685122" y="3923989"/>
              <a:ext cx="2735914" cy="877069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Calibri" panose="020F0502020204030204" pitchFamily="34" charset="0"/>
                <a:buChar char=" "/>
                <a:defRPr sz="41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404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39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6692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37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4980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33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3268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3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buNone/>
                <a:tabLst>
                  <a:tab pos="3810000" algn="l"/>
                </a:tabLst>
              </a:pPr>
              <a:r>
                <a:rPr lang="en-US" sz="3900" dirty="0" smtClean="0">
                  <a:solidFill>
                    <a:schemeClr val="tx1">
                      <a:lumMod val="50000"/>
                    </a:schemeClr>
                  </a:solidFill>
                </a:rPr>
                <a:t>LETTERS</a:t>
              </a:r>
            </a:p>
            <a:p>
              <a:pPr fontAlgn="auto">
                <a:buFont typeface="Arial" charset="0"/>
                <a:buChar char="•"/>
              </a:pPr>
              <a:endParaRPr lang="en-US" sz="3400" dirty="0"/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5287874" y="1745302"/>
            <a:ext cx="7163538" cy="1627141"/>
            <a:chOff x="5287874" y="1745302"/>
            <a:chExt cx="7163538" cy="1627141"/>
          </a:xfrm>
        </p:grpSpPr>
        <p:sp>
          <p:nvSpPr>
            <p:cNvPr id="58" name="Rectangle 57"/>
            <p:cNvSpPr/>
            <p:nvPr/>
          </p:nvSpPr>
          <p:spPr>
            <a:xfrm>
              <a:off x="6212770" y="1806972"/>
              <a:ext cx="5296813" cy="129992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2"/>
                </a:solidFill>
              </a:endParaRPr>
            </a:p>
          </p:txBody>
        </p:sp>
        <p:sp>
          <p:nvSpPr>
            <p:cNvPr id="59" name="Text Placeholder 4"/>
            <p:cNvSpPr txBox="1">
              <a:spLocks/>
            </p:cNvSpPr>
            <p:nvPr/>
          </p:nvSpPr>
          <p:spPr>
            <a:xfrm>
              <a:off x="7335723" y="2297799"/>
              <a:ext cx="5115689" cy="1074644"/>
            </a:xfrm>
            <a:prstGeom prst="rect">
              <a:avLst/>
            </a:prstGeom>
          </p:spPr>
          <p:txBody>
            <a:bodyPr vert="horz" lIns="0" tIns="45720" rIns="0" bIns="45720" rtlCol="0">
              <a:normAutofit fontScale="92500" lnSpcReduction="20000"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Calibri" panose="020F0502020204030204" pitchFamily="34" charset="0"/>
                <a:buChar char=" "/>
                <a:defRPr sz="41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404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39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6692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37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4980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33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3268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3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buNone/>
                <a:tabLst>
                  <a:tab pos="3810000" algn="l"/>
                </a:tabLst>
              </a:pPr>
              <a:r>
                <a:rPr lang="en-US" sz="4500" dirty="0" smtClean="0">
                  <a:solidFill>
                    <a:schemeClr val="bg1"/>
                  </a:solidFill>
                  <a:latin typeface="+mj-lt"/>
                </a:rPr>
                <a:t>DOCUMENTS</a:t>
              </a:r>
              <a:r>
                <a:rPr lang="en-US" sz="4500" dirty="0">
                  <a:solidFill>
                    <a:schemeClr val="bg1"/>
                  </a:solidFill>
                  <a:latin typeface="+mj-lt"/>
                </a:rPr>
                <a:t/>
              </a:r>
              <a:br>
                <a:rPr lang="en-US" sz="4500" dirty="0">
                  <a:solidFill>
                    <a:schemeClr val="bg1"/>
                  </a:solidFill>
                  <a:latin typeface="+mj-lt"/>
                </a:rPr>
              </a:br>
              <a:endParaRPr lang="en-US" sz="4500" dirty="0" smtClean="0">
                <a:solidFill>
                  <a:schemeClr val="bg1"/>
                </a:solidFill>
              </a:endParaRPr>
            </a:p>
            <a:p>
              <a:pPr fontAlgn="auto">
                <a:buFont typeface="Arial" charset="0"/>
                <a:buChar char="•"/>
              </a:pPr>
              <a:endParaRPr lang="en-US" sz="3400" dirty="0"/>
            </a:p>
          </p:txBody>
        </p:sp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7874" y="1745302"/>
              <a:ext cx="1920332" cy="10811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909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1686046" y="1145893"/>
            <a:ext cx="8819908" cy="29399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 spc="-150" dirty="0">
                <a:solidFill>
                  <a:schemeClr val="bg1"/>
                </a:solidFill>
              </a:rPr>
              <a:t>STRETCH</a:t>
            </a:r>
          </a:p>
        </p:txBody>
      </p:sp>
    </p:spTree>
    <p:extLst>
      <p:ext uri="{BB962C8B-B14F-4D97-AF65-F5344CB8AC3E}">
        <p14:creationId xmlns:p14="http://schemas.microsoft.com/office/powerpoint/2010/main" val="128045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4476660" y="2359917"/>
            <a:ext cx="3240160" cy="3898008"/>
            <a:chOff x="4476660" y="2359917"/>
            <a:chExt cx="3192059" cy="3898008"/>
          </a:xfrm>
        </p:grpSpPr>
        <p:sp>
          <p:nvSpPr>
            <p:cNvPr id="19" name="Rectangle 18"/>
            <p:cNvSpPr/>
            <p:nvPr/>
          </p:nvSpPr>
          <p:spPr>
            <a:xfrm>
              <a:off x="4602610" y="2359917"/>
              <a:ext cx="2940160" cy="3898008"/>
            </a:xfrm>
            <a:prstGeom prst="rect">
              <a:avLst/>
            </a:prstGeom>
            <a:noFill/>
            <a:ln w="7302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476660" y="5484753"/>
              <a:ext cx="31920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chemeClr val="accent1"/>
                  </a:solidFill>
                  <a:latin typeface="+mj-lt"/>
                </a:rPr>
                <a:t>ALGORITHM</a:t>
              </a:r>
              <a:endParaRPr lang="en-US" sz="3200" dirty="0">
                <a:solidFill>
                  <a:schemeClr val="accent1"/>
                </a:solidFill>
                <a:latin typeface="+mj-lt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738" y="2591029"/>
            <a:ext cx="2857500" cy="28575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56BEE2-C1CC-4253-8CBA-FD86B137C5C7}" type="slidenum">
              <a:rPr lang="en-US" smtClean="0"/>
              <a:t>19</a:t>
            </a:fld>
            <a:endParaRPr lang="en-US" dirty="0"/>
          </a:p>
        </p:txBody>
      </p:sp>
      <p:sp>
        <p:nvSpPr>
          <p:cNvPr id="3" name="Striped Right Arrow 2"/>
          <p:cNvSpPr/>
          <p:nvPr/>
        </p:nvSpPr>
        <p:spPr>
          <a:xfrm>
            <a:off x="2997269" y="3432079"/>
            <a:ext cx="1669469" cy="1108817"/>
          </a:xfrm>
          <a:prstGeom prst="stripedRigh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Striped Right Arrow 28"/>
          <p:cNvSpPr/>
          <p:nvPr/>
        </p:nvSpPr>
        <p:spPr>
          <a:xfrm>
            <a:off x="7657073" y="3429000"/>
            <a:ext cx="1669469" cy="1108817"/>
          </a:xfrm>
          <a:prstGeom prst="stripedRigh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922341" y="2890395"/>
            <a:ext cx="2794479" cy="3159549"/>
            <a:chOff x="4844861" y="2673702"/>
            <a:chExt cx="2794479" cy="3159549"/>
          </a:xfrm>
        </p:grpSpPr>
        <p:sp>
          <p:nvSpPr>
            <p:cNvPr id="7" name="TextBox 6"/>
            <p:cNvSpPr txBox="1"/>
            <p:nvPr/>
          </p:nvSpPr>
          <p:spPr>
            <a:xfrm>
              <a:off x="5242160" y="5063810"/>
              <a:ext cx="23971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400" dirty="0"/>
            </a:p>
          </p:txBody>
        </p:sp>
        <p:sp>
          <p:nvSpPr>
            <p:cNvPr id="32" name="Oval 31"/>
            <p:cNvSpPr/>
            <p:nvPr/>
          </p:nvSpPr>
          <p:spPr>
            <a:xfrm>
              <a:off x="4844861" y="2673702"/>
              <a:ext cx="2356081" cy="2254066"/>
            </a:xfrm>
            <a:prstGeom prst="ellipse">
              <a:avLst/>
            </a:prstGeom>
            <a:solidFill>
              <a:schemeClr val="accent1">
                <a:lumMod val="65000"/>
                <a:lumOff val="35000"/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878113" y="3429000"/>
              <a:ext cx="23433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+mj-lt"/>
                </a:rPr>
                <a:t>PROCESS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29813" y="2763723"/>
            <a:ext cx="2503278" cy="3307482"/>
            <a:chOff x="429813" y="2763723"/>
            <a:chExt cx="2503278" cy="3307482"/>
          </a:xfrm>
        </p:grpSpPr>
        <p:sp>
          <p:nvSpPr>
            <p:cNvPr id="16" name="Oval 15"/>
            <p:cNvSpPr/>
            <p:nvPr/>
          </p:nvSpPr>
          <p:spPr>
            <a:xfrm>
              <a:off x="429813" y="2763723"/>
              <a:ext cx="2356081" cy="2254066"/>
            </a:xfrm>
            <a:prstGeom prst="ellips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98748" y="5063809"/>
              <a:ext cx="193434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4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97374" y="3516660"/>
              <a:ext cx="1620957" cy="2554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2700" indent="-12700" algn="ctr"/>
              <a:r>
                <a:rPr lang="en-US" sz="3200" dirty="0" smtClean="0">
                  <a:solidFill>
                    <a:schemeClr val="accent3"/>
                  </a:solidFill>
                  <a:latin typeface="+mj-lt"/>
                </a:rPr>
                <a:t>INPUT</a:t>
              </a:r>
            </a:p>
            <a:p>
              <a:pPr marL="12700" indent="-12700" algn="ctr"/>
              <a:endParaRPr lang="en-US" sz="3200" dirty="0">
                <a:solidFill>
                  <a:schemeClr val="accent3"/>
                </a:solidFill>
                <a:latin typeface="+mj-lt"/>
              </a:endParaRPr>
            </a:p>
            <a:p>
              <a:pPr marL="12700" indent="-12700" algn="ctr"/>
              <a:r>
                <a:rPr lang="en-US" sz="3200" dirty="0">
                  <a:solidFill>
                    <a:schemeClr val="accent3"/>
                  </a:solidFill>
                  <a:latin typeface="+mj-lt"/>
                </a:rPr>
                <a:t/>
              </a:r>
              <a:br>
                <a:rPr lang="en-US" sz="3200" dirty="0">
                  <a:solidFill>
                    <a:schemeClr val="accent3"/>
                  </a:solidFill>
                  <a:latin typeface="+mj-lt"/>
                </a:rPr>
              </a:br>
              <a:endParaRPr lang="en-US" sz="3200" dirty="0" smtClean="0">
                <a:solidFill>
                  <a:schemeClr val="accent3"/>
                </a:solidFill>
                <a:latin typeface="+mj-lt"/>
              </a:endParaRPr>
            </a:p>
            <a:p>
              <a:pPr marL="12700" indent="-12700" algn="ctr"/>
              <a:r>
                <a:rPr lang="en-US" sz="3200" dirty="0" smtClean="0">
                  <a:solidFill>
                    <a:schemeClr val="accent3"/>
                  </a:solidFill>
                  <a:latin typeface="+mj-lt"/>
                </a:rPr>
                <a:t>DATA</a:t>
              </a:r>
              <a:endParaRPr lang="en-US" sz="3200" dirty="0">
                <a:solidFill>
                  <a:schemeClr val="accent3"/>
                </a:solidFill>
                <a:latin typeface="+mj-lt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9359486" y="2785488"/>
            <a:ext cx="2356081" cy="3307482"/>
            <a:chOff x="9340953" y="2763723"/>
            <a:chExt cx="2356081" cy="3307482"/>
          </a:xfrm>
          <a:solidFill>
            <a:srgbClr val="C00000"/>
          </a:solidFill>
        </p:grpSpPr>
        <p:sp>
          <p:nvSpPr>
            <p:cNvPr id="15" name="Oval 14"/>
            <p:cNvSpPr/>
            <p:nvPr/>
          </p:nvSpPr>
          <p:spPr>
            <a:xfrm>
              <a:off x="9340953" y="2763723"/>
              <a:ext cx="2356081" cy="225406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469667" y="3516660"/>
              <a:ext cx="2098651" cy="255454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chemeClr val="bg1"/>
                  </a:solidFill>
                  <a:latin typeface="+mj-lt"/>
                </a:rPr>
                <a:t>OUTPUT</a:t>
              </a:r>
            </a:p>
            <a:p>
              <a:pPr algn="ctr"/>
              <a:endParaRPr lang="en-US" sz="3200" dirty="0">
                <a:solidFill>
                  <a:schemeClr val="bg1"/>
                </a:solidFill>
                <a:latin typeface="+mj-lt"/>
              </a:endParaRPr>
            </a:p>
            <a:p>
              <a:pPr algn="ctr"/>
              <a:endParaRPr lang="en-US" sz="3200" dirty="0" smtClean="0">
                <a:solidFill>
                  <a:schemeClr val="bg1"/>
                </a:solidFill>
                <a:latin typeface="+mj-lt"/>
              </a:endParaRPr>
            </a:p>
            <a:p>
              <a:pPr algn="ctr"/>
              <a:endParaRPr lang="en-US" sz="3200" dirty="0">
                <a:solidFill>
                  <a:schemeClr val="bg1"/>
                </a:solidFill>
                <a:latin typeface="+mj-lt"/>
              </a:endParaRPr>
            </a:p>
            <a:p>
              <a:pPr algn="ctr"/>
              <a:r>
                <a:rPr lang="en-US" sz="3200" dirty="0" smtClean="0">
                  <a:solidFill>
                    <a:schemeClr val="accent1"/>
                  </a:solidFill>
                  <a:latin typeface="+mj-lt"/>
                </a:rPr>
                <a:t>DATA</a:t>
              </a:r>
            </a:p>
          </p:txBody>
        </p:sp>
      </p:grpSp>
      <p:sp>
        <p:nvSpPr>
          <p:cNvPr id="21" name="Title 2"/>
          <p:cNvSpPr>
            <a:spLocks noGrp="1"/>
          </p:cNvSpPr>
          <p:nvPr>
            <p:ph type="title"/>
          </p:nvPr>
        </p:nvSpPr>
        <p:spPr>
          <a:xfrm>
            <a:off x="429813" y="437905"/>
            <a:ext cx="10058400" cy="1450757"/>
          </a:xfrm>
        </p:spPr>
        <p:txBody>
          <a:bodyPr/>
          <a:lstStyle/>
          <a:p>
            <a:r>
              <a:rPr lang="en-US" dirty="0"/>
              <a:t>If </a:t>
            </a:r>
            <a:r>
              <a:rPr lang="en-US" dirty="0">
                <a:solidFill>
                  <a:schemeClr val="accent2"/>
                </a:solidFill>
              </a:rPr>
              <a:t>Input</a:t>
            </a:r>
            <a:r>
              <a:rPr lang="en-US" dirty="0"/>
              <a:t> and </a:t>
            </a:r>
            <a:r>
              <a:rPr lang="en-US" dirty="0">
                <a:solidFill>
                  <a:schemeClr val="accent2"/>
                </a:solidFill>
              </a:rPr>
              <a:t>Output</a:t>
            </a:r>
            <a:r>
              <a:rPr lang="en-US" dirty="0"/>
              <a:t> Are Data, What’s in the Middle?</a:t>
            </a:r>
          </a:p>
        </p:txBody>
      </p:sp>
    </p:spTree>
    <p:extLst>
      <p:ext uri="{BB962C8B-B14F-4D97-AF65-F5344CB8AC3E}">
        <p14:creationId xmlns:p14="http://schemas.microsoft.com/office/powerpoint/2010/main" val="36223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270933" y="3741738"/>
            <a:ext cx="6738938" cy="3116262"/>
          </a:xfrm>
        </p:spPr>
        <p:txBody>
          <a:bodyPr>
            <a:noAutofit/>
          </a:bodyPr>
          <a:lstStyle/>
          <a:p>
            <a:r>
              <a:rPr lang="en-US" sz="3600" spc="-150" dirty="0" smtClean="0">
                <a:solidFill>
                  <a:schemeClr val="bg1"/>
                </a:solidFill>
              </a:rPr>
              <a:t>Brian Lackaye</a:t>
            </a:r>
            <a:br>
              <a:rPr lang="en-US" sz="3600" spc="-150" dirty="0" smtClean="0">
                <a:solidFill>
                  <a:schemeClr val="bg1"/>
                </a:solidFill>
              </a:rPr>
            </a:br>
            <a:r>
              <a:rPr lang="en-US" sz="3200" spc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Associate Dean – </a:t>
            </a:r>
            <a:br>
              <a:rPr lang="en-US" sz="3200" spc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3200" spc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Graduate Student Administration</a:t>
            </a:r>
            <a:br>
              <a:rPr lang="en-US" sz="3200" spc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3200" i="1" spc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b.lackaye@northeastern.edu</a:t>
            </a:r>
            <a:br>
              <a:rPr lang="en-US" sz="3200" i="1" spc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3200" i="1" spc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n-US" sz="3200" i="1" spc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3600" spc="-150" dirty="0" smtClean="0">
                <a:solidFill>
                  <a:schemeClr val="bg1"/>
                </a:solidFill>
              </a:rPr>
              <a:t>PK </a:t>
            </a:r>
            <a:r>
              <a:rPr lang="en-US" sz="3600" spc="-150" dirty="0">
                <a:solidFill>
                  <a:schemeClr val="bg1"/>
                </a:solidFill>
              </a:rPr>
              <a:t>Agarwal </a:t>
            </a:r>
            <a:br>
              <a:rPr lang="en-US" sz="3600" spc="-150" dirty="0">
                <a:solidFill>
                  <a:schemeClr val="bg1"/>
                </a:solidFill>
              </a:rPr>
            </a:br>
            <a:r>
              <a:rPr lang="en-US" sz="3200" spc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Regional Dean and CEO of </a:t>
            </a:r>
            <a:br>
              <a:rPr lang="en-US" sz="3200" spc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3200" spc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Silicon Valley Campus </a:t>
            </a:r>
            <a:br>
              <a:rPr lang="en-US" sz="3200" spc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3200" i="1" spc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p.agarwal@northeastern.edu </a:t>
            </a:r>
            <a:r>
              <a:rPr lang="en-US" sz="3200" i="1" spc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n-US" sz="3200" i="1" spc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3200" i="1" spc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n-US" sz="3200" i="1" spc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3200" i="1" spc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n-US" sz="3200" i="1" spc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en-US" sz="3200" spc="-15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10880725" y="6378575"/>
            <a:ext cx="1311275" cy="365125"/>
          </a:xfrm>
        </p:spPr>
        <p:txBody>
          <a:bodyPr/>
          <a:lstStyle/>
          <a:p>
            <a:fld id="{4E56BEE2-C1CC-4253-8CBA-FD86B137C5C7}" type="slidenum">
              <a:rPr lang="en-US" smtClean="0"/>
              <a:t>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334" y="-118534"/>
            <a:ext cx="7095067" cy="70950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0933" y="426343"/>
            <a:ext cx="5825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pc="-300" dirty="0" smtClean="0">
                <a:solidFill>
                  <a:schemeClr val="bg1"/>
                </a:solidFill>
                <a:latin typeface="+mj-lt"/>
              </a:rPr>
              <a:t>KEY CONTACT</a:t>
            </a:r>
            <a:endParaRPr lang="en-US" sz="5400" spc="-3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270933" y="3742267"/>
            <a:ext cx="6739467" cy="31157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200" i="1" spc="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n-US" sz="3200" i="1" spc="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3200" i="1" spc="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n-US" sz="3200" i="1" spc="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3200" i="1" spc="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n-US" sz="3200" i="1" spc="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en-US" sz="3200" spc="-15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8602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5302" y="680484"/>
            <a:ext cx="11227982" cy="514615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 smtClean="0">
                <a:solidFill>
                  <a:schemeClr val="bg1"/>
                </a:solidFill>
                <a:latin typeface="+mj-lt"/>
                <a:ea typeface="Arial Black" charset="0"/>
                <a:cs typeface="Arial Black" charset="0"/>
              </a:rPr>
              <a:t>Algorithms</a:t>
            </a:r>
            <a:endParaRPr lang="en-US" sz="6000" dirty="0">
              <a:solidFill>
                <a:schemeClr val="bg1"/>
              </a:solidFill>
              <a:ea typeface="Arial Black" charset="0"/>
              <a:cs typeface="Arial Black" charset="0"/>
            </a:endParaRPr>
          </a:p>
          <a:p>
            <a:pPr marL="0" indent="0" algn="ctr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A </a:t>
            </a:r>
            <a:r>
              <a:rPr lang="en-US" dirty="0">
                <a:solidFill>
                  <a:schemeClr val="bg1"/>
                </a:solidFill>
              </a:rPr>
              <a:t>set of instructions to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do </a:t>
            </a:r>
            <a:r>
              <a:rPr lang="en-US" dirty="0">
                <a:solidFill>
                  <a:schemeClr val="bg1"/>
                </a:solidFill>
              </a:rPr>
              <a:t>/ make / accomplish </a:t>
            </a:r>
            <a:r>
              <a:rPr lang="en-US" dirty="0" smtClean="0">
                <a:solidFill>
                  <a:schemeClr val="bg1"/>
                </a:solidFill>
              </a:rPr>
              <a:t>something</a:t>
            </a:r>
          </a:p>
          <a:p>
            <a:pPr marL="0" indent="0" algn="ctr">
              <a:lnSpc>
                <a:spcPts val="1900"/>
              </a:lnSpc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Take </a:t>
            </a:r>
            <a:r>
              <a:rPr lang="en-US" dirty="0">
                <a:solidFill>
                  <a:schemeClr val="accent2"/>
                </a:solidFill>
              </a:rPr>
              <a:t>input</a:t>
            </a:r>
            <a:r>
              <a:rPr lang="en-US" dirty="0">
                <a:solidFill>
                  <a:schemeClr val="bg1"/>
                </a:solidFill>
              </a:rPr>
              <a:t> and produce </a:t>
            </a:r>
            <a:r>
              <a:rPr lang="en-US" dirty="0" smtClean="0">
                <a:solidFill>
                  <a:schemeClr val="accent2"/>
                </a:solidFill>
              </a:rPr>
              <a:t>output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56BEE2-C1CC-4253-8CBA-FD86B137C5C7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05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6221" y="935665"/>
            <a:ext cx="11056942" cy="52392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6000" dirty="0"/>
              <a:t> CS is about figuring out </a:t>
            </a:r>
          </a:p>
          <a:p>
            <a:pPr marL="342900" lvl="1" indent="0">
              <a:buNone/>
            </a:pPr>
            <a:endParaRPr lang="en-US" sz="6000" dirty="0"/>
          </a:p>
          <a:p>
            <a:pPr marL="342900" lvl="1" indent="0" algn="ctr">
              <a:buNone/>
            </a:pPr>
            <a:r>
              <a:rPr lang="en-US" sz="6000" dirty="0">
                <a:solidFill>
                  <a:schemeClr val="accent2"/>
                </a:solidFill>
                <a:latin typeface="+mj-lt"/>
              </a:rPr>
              <a:t>CORRECT</a:t>
            </a:r>
            <a:r>
              <a:rPr lang="en-US" sz="6000" dirty="0"/>
              <a:t> algorithms and the data they need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56BEE2-C1CC-4253-8CBA-FD86B137C5C7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69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797" y="-395239"/>
            <a:ext cx="11433544" cy="1820001"/>
          </a:xfrm>
        </p:spPr>
        <p:txBody>
          <a:bodyPr>
            <a:normAutofit/>
          </a:bodyPr>
          <a:lstStyle/>
          <a:p>
            <a:r>
              <a:rPr lang="en-US" sz="5700" dirty="0"/>
              <a:t>Getting </a:t>
            </a:r>
            <a:r>
              <a:rPr lang="en-US" sz="5700" dirty="0" smtClean="0"/>
              <a:t>a </a:t>
            </a:r>
            <a:r>
              <a:rPr lang="en-US" sz="5700" dirty="0"/>
              <a:t>Program to Run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56BEE2-C1CC-4253-8CBA-FD86B137C5C7}" type="slidenum">
              <a:rPr lang="en-US" smtClean="0"/>
              <a:t>22</a:t>
            </a:fld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304797" y="4920977"/>
            <a:ext cx="11591236" cy="1252728"/>
            <a:chOff x="304797" y="4920977"/>
            <a:chExt cx="11591236" cy="1252728"/>
          </a:xfrm>
        </p:grpSpPr>
        <p:grpSp>
          <p:nvGrpSpPr>
            <p:cNvPr id="23" name="Group 22"/>
            <p:cNvGrpSpPr/>
            <p:nvPr/>
          </p:nvGrpSpPr>
          <p:grpSpPr>
            <a:xfrm>
              <a:off x="304797" y="4920977"/>
              <a:ext cx="11591236" cy="1252728"/>
              <a:chOff x="304797" y="4920977"/>
              <a:chExt cx="11591236" cy="1252728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6739371" y="4966804"/>
                <a:ext cx="5156662" cy="120690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304797" y="4920977"/>
                <a:ext cx="5682095" cy="1252728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bg1"/>
                    </a:solidFill>
                  </a:rPr>
                  <a:t>Instructions in Binary</a:t>
                </a:r>
              </a:p>
            </p:txBody>
          </p:sp>
          <p:cxnSp>
            <p:nvCxnSpPr>
              <p:cNvPr id="5" name="Straight Arrow Connector 4"/>
              <p:cNvCxnSpPr>
                <a:stCxn id="18" idx="1"/>
                <a:endCxn id="7" idx="3"/>
              </p:cNvCxnSpPr>
              <p:nvPr/>
            </p:nvCxnSpPr>
            <p:spPr>
              <a:xfrm flipH="1" flipV="1">
                <a:off x="5986892" y="5547341"/>
                <a:ext cx="752479" cy="22914"/>
              </a:xfrm>
              <a:prstGeom prst="straightConnector1">
                <a:avLst/>
              </a:prstGeom>
              <a:ln w="57150">
                <a:solidFill>
                  <a:schemeClr val="accent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5"/>
            <p:cNvSpPr txBox="1"/>
            <p:nvPr/>
          </p:nvSpPr>
          <p:spPr>
            <a:xfrm>
              <a:off x="6910393" y="5270342"/>
              <a:ext cx="4863511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dirty="0">
                  <a:solidFill>
                    <a:schemeClr val="accent1"/>
                  </a:solidFill>
                </a:rPr>
                <a:t>What Intel or AMD provides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228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56BEE2-C1CC-4253-8CBA-FD86B137C5C7}" type="slidenum">
              <a:rPr lang="en-US" smtClean="0"/>
              <a:t>23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04797" y="4920977"/>
            <a:ext cx="5682095" cy="1252728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Instructions in Binary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4798" y="3405642"/>
            <a:ext cx="5682095" cy="125272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Instructions in Assembly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6096000" y="4224669"/>
            <a:ext cx="727364" cy="0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655981" y="285252"/>
            <a:ext cx="5324045" cy="588845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823364" y="4986308"/>
            <a:ext cx="51566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1"/>
                </a:solidFill>
              </a:rPr>
              <a:t>What Intel or </a:t>
            </a:r>
            <a:r>
              <a:rPr lang="en-US" sz="3000" dirty="0" smtClean="0">
                <a:solidFill>
                  <a:schemeClr val="accent1"/>
                </a:solidFill>
              </a:rPr>
              <a:t>AMD engineers might develop </a:t>
            </a:r>
            <a:r>
              <a:rPr lang="en-US" sz="3000" dirty="0">
                <a:solidFill>
                  <a:schemeClr val="accent1"/>
                </a:solidFill>
              </a:rPr>
              <a:t>code in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115695" y="534120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000" dirty="0">
                <a:latin typeface="Courier New" panose="02070309020205020404" pitchFamily="49" charset="0"/>
                <a:cs typeface="Courier New" panose="02070309020205020404" pitchFamily="49" charset="0"/>
              </a:rPr>
              <a:t>CODE SEGMENT </a:t>
            </a:r>
          </a:p>
          <a:p>
            <a:r>
              <a:rPr lang="en-US" sz="3000" dirty="0">
                <a:latin typeface="Courier New" panose="02070309020205020404" pitchFamily="49" charset="0"/>
                <a:cs typeface="Courier New" panose="02070309020205020404" pitchFamily="49" charset="0"/>
              </a:rPr>
              <a:t>ASSUME DS:DATA,CS:CODE </a:t>
            </a:r>
          </a:p>
          <a:p>
            <a:r>
              <a:rPr lang="en-US" sz="3000" dirty="0">
                <a:latin typeface="Courier New" panose="02070309020205020404" pitchFamily="49" charset="0"/>
                <a:cs typeface="Courier New" panose="02070309020205020404" pitchFamily="49" charset="0"/>
              </a:rPr>
              <a:t>	START : </a:t>
            </a:r>
          </a:p>
          <a:p>
            <a:r>
              <a:rPr lang="en-US" sz="3000" dirty="0">
                <a:latin typeface="Courier New" panose="02070309020205020404" pitchFamily="49" charset="0"/>
                <a:cs typeface="Courier New" panose="02070309020205020404" pitchFamily="49" charset="0"/>
              </a:rPr>
              <a:t>		MOV AX,DATA </a:t>
            </a:r>
          </a:p>
          <a:p>
            <a:r>
              <a:rPr lang="en-US" sz="3000" dirty="0">
                <a:latin typeface="Courier New" panose="02070309020205020404" pitchFamily="49" charset="0"/>
                <a:cs typeface="Courier New" panose="02070309020205020404" pitchFamily="49" charset="0"/>
              </a:rPr>
              <a:t>		MOV DS,AX </a:t>
            </a:r>
          </a:p>
          <a:p>
            <a:r>
              <a:rPr lang="en-US" sz="3000" dirty="0">
                <a:latin typeface="Courier New" panose="02070309020205020404" pitchFamily="49" charset="0"/>
                <a:cs typeface="Courier New" panose="02070309020205020404" pitchFamily="49" charset="0"/>
              </a:rPr>
              <a:t>		MOV BL,00H </a:t>
            </a:r>
          </a:p>
          <a:p>
            <a:r>
              <a:rPr lang="en-US" sz="3000" dirty="0">
                <a:latin typeface="Courier New" panose="02070309020205020404" pitchFamily="49" charset="0"/>
                <a:cs typeface="Courier New" panose="02070309020205020404" pitchFamily="49" charset="0"/>
              </a:rPr>
              <a:t>		MOV CH,00H </a:t>
            </a:r>
          </a:p>
          <a:p>
            <a:r>
              <a:rPr lang="en-US" sz="3000" dirty="0">
                <a:latin typeface="Courier New" panose="02070309020205020404" pitchFamily="49" charset="0"/>
                <a:cs typeface="Courier New" panose="02070309020205020404" pitchFamily="49" charset="0"/>
              </a:rPr>
              <a:t>		MOV CL,0AH </a:t>
            </a:r>
          </a:p>
        </p:txBody>
      </p:sp>
    </p:spTree>
    <p:extLst>
      <p:ext uri="{BB962C8B-B14F-4D97-AF65-F5344CB8AC3E}">
        <p14:creationId xmlns:p14="http://schemas.microsoft.com/office/powerpoint/2010/main" val="157221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717039" y="148856"/>
            <a:ext cx="5156662" cy="62297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56BEE2-C1CC-4253-8CBA-FD86B137C5C7}" type="slidenum">
              <a:rPr lang="en-US" smtClean="0"/>
              <a:t>24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04797" y="4920977"/>
            <a:ext cx="5682095" cy="1252728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Instructions in Binary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4798" y="3405642"/>
            <a:ext cx="5682095" cy="125272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Instructions in Assembly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84144" y="5296436"/>
            <a:ext cx="4855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2"/>
                </a:solidFill>
                <a:latin typeface="+mn-lt"/>
              </a:rPr>
              <a:t>What most CS Uses</a:t>
            </a:r>
            <a:endParaRPr lang="en-US" sz="40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05429" y="483020"/>
            <a:ext cx="485513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latin typeface="Courier New" panose="02070309020205020404" pitchFamily="49" charset="0"/>
                <a:cs typeface="Courier New" panose="02070309020205020404" pitchFamily="49" charset="0"/>
              </a:rPr>
              <a:t>public class HelloWorld</a:t>
            </a:r>
          </a:p>
          <a:p>
            <a:r>
              <a:rPr lang="en-US" sz="3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3000" dirty="0">
                <a:latin typeface="Courier New" panose="02070309020205020404" pitchFamily="49" charset="0"/>
                <a:cs typeface="Courier New" panose="02070309020205020404" pitchFamily="49" charset="0"/>
              </a:rPr>
              <a:t>	public static void main(String[] args) {</a:t>
            </a:r>
          </a:p>
          <a:p>
            <a:r>
              <a:rPr lang="en-US" sz="3000" dirty="0">
                <a:latin typeface="Courier New" panose="02070309020205020404" pitchFamily="49" charset="0"/>
                <a:cs typeface="Courier New" panose="02070309020205020404" pitchFamily="49" charset="0"/>
              </a:rPr>
              <a:t>	System.out.println("Hello World!");</a:t>
            </a:r>
          </a:p>
          <a:p>
            <a:r>
              <a:rPr lang="en-US" sz="3000" dirty="0">
                <a:latin typeface="Courier New" panose="02070309020205020404" pitchFamily="49" charset="0"/>
                <a:cs typeface="Courier New" panose="02070309020205020404" pitchFamily="49" charset="0"/>
              </a:rPr>
              <a:t>	}</a:t>
            </a:r>
          </a:p>
          <a:p>
            <a:r>
              <a:rPr lang="en-US" sz="30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6096000" y="2573079"/>
            <a:ext cx="621039" cy="14176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04797" y="1960891"/>
            <a:ext cx="5682095" cy="1252728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1"/>
                </a:solidFill>
              </a:rPr>
              <a:t>High Level Programming Language</a:t>
            </a:r>
          </a:p>
        </p:txBody>
      </p:sp>
    </p:spTree>
    <p:extLst>
      <p:ext uri="{BB962C8B-B14F-4D97-AF65-F5344CB8AC3E}">
        <p14:creationId xmlns:p14="http://schemas.microsoft.com/office/powerpoint/2010/main" val="8625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56BEE2-C1CC-4253-8CBA-FD86B137C5C7}" type="slidenum">
              <a:rPr lang="en-US" smtClean="0"/>
              <a:t>25</a:t>
            </a:fld>
            <a:endParaRPr lang="en-US" dirty="0"/>
          </a:p>
        </p:txBody>
      </p:sp>
      <p:sp>
        <p:nvSpPr>
          <p:cNvPr id="13" name="Title 2"/>
          <p:cNvSpPr>
            <a:spLocks noGrp="1"/>
          </p:cNvSpPr>
          <p:nvPr>
            <p:ph type="title"/>
          </p:nvPr>
        </p:nvSpPr>
        <p:spPr>
          <a:xfrm>
            <a:off x="379228" y="4548604"/>
            <a:ext cx="11433544" cy="1820001"/>
          </a:xfrm>
        </p:spPr>
        <p:txBody>
          <a:bodyPr>
            <a:noAutofit/>
          </a:bodyPr>
          <a:lstStyle/>
          <a:p>
            <a:pPr>
              <a:lnSpc>
                <a:spcPts val="10160"/>
              </a:lnSpc>
              <a:tabLst>
                <a:tab pos="846138" algn="l"/>
              </a:tabLst>
            </a:pPr>
            <a:r>
              <a:rPr lang="en-US" sz="6600" dirty="0" smtClean="0">
                <a:latin typeface="+mn-lt"/>
              </a:rPr>
              <a:t>The</a:t>
            </a:r>
            <a:r>
              <a:rPr lang="en-US" sz="9600" dirty="0" smtClean="0">
                <a:latin typeface="+mn-lt"/>
              </a:rPr>
              <a:t> </a:t>
            </a:r>
            <a:br>
              <a:rPr lang="en-US" sz="9600" dirty="0" smtClean="0">
                <a:latin typeface="+mn-lt"/>
              </a:rPr>
            </a:br>
            <a:r>
              <a:rPr lang="en-US" sz="10300" dirty="0" smtClean="0">
                <a:latin typeface="+mn-lt"/>
              </a:rPr>
              <a:t>Stack </a:t>
            </a:r>
            <a:br>
              <a:rPr lang="en-US" sz="10300" dirty="0" smtClean="0">
                <a:latin typeface="+mn-lt"/>
              </a:rPr>
            </a:br>
            <a:r>
              <a:rPr lang="en-US" sz="10300" dirty="0" smtClean="0">
                <a:latin typeface="+mn-lt"/>
              </a:rPr>
              <a:t>has </a:t>
            </a:r>
            <a:r>
              <a:rPr lang="en-US" sz="10300" dirty="0">
                <a:solidFill>
                  <a:schemeClr val="accent1"/>
                </a:solidFill>
              </a:rPr>
              <a:t/>
            </a:r>
            <a:br>
              <a:rPr lang="en-US" sz="10300" dirty="0">
                <a:solidFill>
                  <a:schemeClr val="accent1"/>
                </a:solidFill>
              </a:rPr>
            </a:br>
            <a:r>
              <a:rPr lang="en-US" sz="12200" dirty="0" smtClean="0">
                <a:solidFill>
                  <a:schemeClr val="accent2"/>
                </a:solidFill>
              </a:rPr>
              <a:t>NO </a:t>
            </a:r>
            <a:br>
              <a:rPr lang="en-US" sz="12200" dirty="0" smtClean="0">
                <a:solidFill>
                  <a:schemeClr val="accent2"/>
                </a:solidFill>
              </a:rPr>
            </a:br>
            <a:r>
              <a:rPr lang="en-US" sz="12200" dirty="0" smtClean="0">
                <a:solidFill>
                  <a:schemeClr val="accent2"/>
                </a:solidFill>
              </a:rPr>
              <a:t>limit</a:t>
            </a:r>
            <a:endParaRPr lang="en-US" sz="12200" dirty="0">
              <a:solidFill>
                <a:schemeClr val="accent2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641913" y="-240012"/>
            <a:ext cx="5682100" cy="8387690"/>
            <a:chOff x="5854985" y="-1196941"/>
            <a:chExt cx="5682100" cy="8387690"/>
          </a:xfrm>
          <a:scene3d>
            <a:camera prst="perspectiveContrastingLeftFacing"/>
            <a:lightRig rig="threePt" dir="t"/>
          </a:scene3d>
        </p:grpSpPr>
        <p:sp>
          <p:nvSpPr>
            <p:cNvPr id="7" name="Rectangle 6"/>
            <p:cNvSpPr/>
            <p:nvPr/>
          </p:nvSpPr>
          <p:spPr>
            <a:xfrm>
              <a:off x="5854985" y="5938021"/>
              <a:ext cx="5682095" cy="1252728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854986" y="4498565"/>
              <a:ext cx="5682095" cy="1252728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854987" y="3109112"/>
              <a:ext cx="5682095" cy="1252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accent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854988" y="1654192"/>
              <a:ext cx="5682095" cy="1252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accent1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854990" y="231353"/>
              <a:ext cx="5682095" cy="1252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accent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854989" y="-1196941"/>
              <a:ext cx="5682095" cy="12527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984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7898393" y="1038078"/>
            <a:ext cx="222368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/>
              <a:t>O(</a:t>
            </a:r>
            <a:r>
              <a:rPr lang="en-US" sz="3300" i="1" dirty="0"/>
              <a:t>n</a:t>
            </a:r>
            <a:r>
              <a:rPr lang="en-US" sz="3300" dirty="0"/>
              <a:t> log</a:t>
            </a:r>
            <a:r>
              <a:rPr lang="en-US" sz="3300" baseline="-25000" dirty="0"/>
              <a:t>2</a:t>
            </a:r>
            <a:r>
              <a:rPr lang="en-US" sz="3300" dirty="0"/>
              <a:t> </a:t>
            </a:r>
            <a:r>
              <a:rPr lang="en-US" sz="3300" i="1" dirty="0"/>
              <a:t>n</a:t>
            </a:r>
            <a:r>
              <a:rPr lang="en-US" sz="3300" dirty="0"/>
              <a:t>)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080789" y="924701"/>
            <a:ext cx="7100198" cy="4901775"/>
            <a:chOff x="3080789" y="924701"/>
            <a:chExt cx="7100198" cy="4901775"/>
          </a:xfrm>
        </p:grpSpPr>
        <p:grpSp>
          <p:nvGrpSpPr>
            <p:cNvPr id="19" name="Group 18"/>
            <p:cNvGrpSpPr/>
            <p:nvPr/>
          </p:nvGrpSpPr>
          <p:grpSpPr>
            <a:xfrm>
              <a:off x="3080789" y="924701"/>
              <a:ext cx="4857283" cy="4901775"/>
              <a:chOff x="4080997" y="2242243"/>
              <a:chExt cx="2905872" cy="2885854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4532780" y="2242243"/>
                <a:ext cx="2454088" cy="2454088"/>
                <a:chOff x="1546412" y="2501080"/>
                <a:chExt cx="3272117" cy="3272117"/>
              </a:xfrm>
            </p:grpSpPr>
            <p:cxnSp>
              <p:nvCxnSpPr>
                <p:cNvPr id="27" name="Straight Connector 26"/>
                <p:cNvCxnSpPr/>
                <p:nvPr/>
              </p:nvCxnSpPr>
              <p:spPr>
                <a:xfrm>
                  <a:off x="1546412" y="2501080"/>
                  <a:ext cx="0" cy="3272117"/>
                </a:xfrm>
                <a:prstGeom prst="line">
                  <a:avLst/>
                </a:prstGeom>
                <a:ln w="5080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/>
              </p:nvCxnSpPr>
              <p:spPr>
                <a:xfrm rot="16200000">
                  <a:off x="3182471" y="4119282"/>
                  <a:ext cx="0" cy="3272117"/>
                </a:xfrm>
                <a:prstGeom prst="line">
                  <a:avLst/>
                </a:prstGeom>
                <a:ln w="5080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5" name="TextBox 24"/>
              <p:cNvSpPr txBox="1"/>
              <p:nvPr/>
            </p:nvSpPr>
            <p:spPr>
              <a:xfrm rot="16200000">
                <a:off x="3705862" y="3366426"/>
                <a:ext cx="1109318" cy="3590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300" dirty="0"/>
                  <a:t>Time   →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544839" y="4774758"/>
                <a:ext cx="2442030" cy="3533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300" dirty="0"/>
                  <a:t>Number of Things →</a:t>
                </a:r>
              </a:p>
            </p:txBody>
          </p:sp>
        </p:grpSp>
        <p:cxnSp>
          <p:nvCxnSpPr>
            <p:cNvPr id="20" name="Straight Arrow Connector 19"/>
            <p:cNvCxnSpPr/>
            <p:nvPr/>
          </p:nvCxnSpPr>
          <p:spPr>
            <a:xfrm flipV="1">
              <a:off x="3835963" y="2777389"/>
              <a:ext cx="4102109" cy="2227903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7977831" y="2538952"/>
              <a:ext cx="1216109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300" dirty="0"/>
                <a:t>O(</a:t>
              </a:r>
              <a:r>
                <a:rPr lang="en-US" sz="3300" i="1" dirty="0"/>
                <a:t>n</a:t>
              </a:r>
              <a:r>
                <a:rPr lang="en-US" sz="3300" dirty="0"/>
                <a:t>)</a:t>
              </a:r>
            </a:p>
          </p:txBody>
        </p:sp>
        <p:sp>
          <p:nvSpPr>
            <p:cNvPr id="22" name="Freeform 21"/>
            <p:cNvSpPr/>
            <p:nvPr/>
          </p:nvSpPr>
          <p:spPr>
            <a:xfrm>
              <a:off x="3863076" y="4500082"/>
              <a:ext cx="4141869" cy="544418"/>
            </a:xfrm>
            <a:custGeom>
              <a:avLst/>
              <a:gdLst>
                <a:gd name="connsiteX0" fmla="*/ 0 w 3316941"/>
                <a:gd name="connsiteY0" fmla="*/ 394447 h 394447"/>
                <a:gd name="connsiteX1" fmla="*/ 1165412 w 3316941"/>
                <a:gd name="connsiteY1" fmla="*/ 80682 h 394447"/>
                <a:gd name="connsiteX2" fmla="*/ 3316941 w 3316941"/>
                <a:gd name="connsiteY2" fmla="*/ 0 h 394447"/>
                <a:gd name="connsiteX3" fmla="*/ 3316941 w 3316941"/>
                <a:gd name="connsiteY3" fmla="*/ 0 h 394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16941" h="394447">
                  <a:moveTo>
                    <a:pt x="0" y="394447"/>
                  </a:moveTo>
                  <a:cubicBezTo>
                    <a:pt x="306294" y="270435"/>
                    <a:pt x="612589" y="146423"/>
                    <a:pt x="1165412" y="80682"/>
                  </a:cubicBezTo>
                  <a:cubicBezTo>
                    <a:pt x="1718236" y="14941"/>
                    <a:pt x="3316941" y="0"/>
                    <a:pt x="3316941" y="0"/>
                  </a:cubicBezTo>
                  <a:lnTo>
                    <a:pt x="3316941" y="0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tailEnd type="triangle" w="lg" len="lg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071818" y="4158986"/>
              <a:ext cx="2109169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300" dirty="0"/>
                <a:t>O(log</a:t>
              </a:r>
              <a:r>
                <a:rPr lang="en-US" sz="3300" baseline="-25000" dirty="0"/>
                <a:t>2</a:t>
              </a:r>
              <a:r>
                <a:rPr lang="en-US" sz="3300" dirty="0"/>
                <a:t> </a:t>
              </a:r>
              <a:r>
                <a:rPr lang="en-US" sz="3300" i="1" dirty="0"/>
                <a:t>n</a:t>
              </a:r>
              <a:r>
                <a:rPr lang="en-US" sz="3300" dirty="0"/>
                <a:t>)</a:t>
              </a:r>
            </a:p>
          </p:txBody>
        </p:sp>
      </p:grpSp>
      <p:sp>
        <p:nvSpPr>
          <p:cNvPr id="29" name="Freeform 28"/>
          <p:cNvSpPr/>
          <p:nvPr/>
        </p:nvSpPr>
        <p:spPr>
          <a:xfrm>
            <a:off x="3847022" y="1385302"/>
            <a:ext cx="2981511" cy="3510888"/>
          </a:xfrm>
          <a:custGeom>
            <a:avLst/>
            <a:gdLst>
              <a:gd name="connsiteX0" fmla="*/ 0 w 2751589"/>
              <a:gd name="connsiteY0" fmla="*/ 2961313 h 2961313"/>
              <a:gd name="connsiteX1" fmla="*/ 729842 w 2751589"/>
              <a:gd name="connsiteY1" fmla="*/ 2575420 h 2961313"/>
              <a:gd name="connsiteX2" fmla="*/ 1551963 w 2751589"/>
              <a:gd name="connsiteY2" fmla="*/ 1761688 h 2961313"/>
              <a:gd name="connsiteX3" fmla="*/ 2449585 w 2751589"/>
              <a:gd name="connsiteY3" fmla="*/ 453005 h 2961313"/>
              <a:gd name="connsiteX4" fmla="*/ 2751589 w 2751589"/>
              <a:gd name="connsiteY4" fmla="*/ 0 h 2961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1589" h="2961313">
                <a:moveTo>
                  <a:pt x="0" y="2961313"/>
                </a:moveTo>
                <a:cubicBezTo>
                  <a:pt x="235591" y="2868335"/>
                  <a:pt x="471182" y="2775357"/>
                  <a:pt x="729842" y="2575420"/>
                </a:cubicBezTo>
                <a:cubicBezTo>
                  <a:pt x="988503" y="2375482"/>
                  <a:pt x="1265339" y="2115424"/>
                  <a:pt x="1551963" y="1761688"/>
                </a:cubicBezTo>
                <a:cubicBezTo>
                  <a:pt x="1838587" y="1407952"/>
                  <a:pt x="2249647" y="746620"/>
                  <a:pt x="2449585" y="453005"/>
                </a:cubicBezTo>
                <a:cubicBezTo>
                  <a:pt x="2649523" y="159390"/>
                  <a:pt x="2700556" y="79695"/>
                  <a:pt x="2751589" y="0"/>
                </a:cubicBezTo>
              </a:path>
            </a:pathLst>
          </a:custGeom>
          <a:noFill/>
          <a:ln w="50800">
            <a:solidFill>
              <a:srgbClr val="00B050"/>
            </a:solidFill>
            <a:headEnd w="lg" len="lg"/>
            <a:tailEnd type="stealth" w="lg" len="lg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86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9716" y="251353"/>
            <a:ext cx="10486103" cy="402568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9904" y="1056921"/>
            <a:ext cx="10058401" cy="3485581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US" i="1" dirty="0">
                <a:solidFill>
                  <a:schemeClr val="accent1"/>
                </a:solidFill>
              </a:rPr>
              <a:t>Task: Sort yourselves </a:t>
            </a:r>
            <a:r>
              <a:rPr lang="en-US" i="1" dirty="0" smtClean="0">
                <a:solidFill>
                  <a:schemeClr val="accent1"/>
                </a:solidFill>
              </a:rPr>
              <a:t>alphabetically</a:t>
            </a:r>
          </a:p>
          <a:p>
            <a:pPr marL="0" indent="0">
              <a:buNone/>
            </a:pPr>
            <a:r>
              <a:rPr lang="en-US" dirty="0" smtClean="0"/>
              <a:t>Keep </a:t>
            </a:r>
            <a:r>
              <a:rPr lang="en-US" dirty="0"/>
              <a:t>track of the number of times they ask for a name and decide who comes first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56BEE2-C1CC-4253-8CBA-FD86B137C5C7}" type="slidenum">
              <a:rPr lang="en-US" smtClean="0"/>
              <a:t>27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04" y="545685"/>
            <a:ext cx="684230" cy="939125"/>
          </a:xfrm>
          <a:prstGeom prst="rect">
            <a:avLst/>
          </a:prstGeom>
        </p:spPr>
      </p:pic>
      <p:sp>
        <p:nvSpPr>
          <p:cNvPr id="12" name="Content Placeholder 1"/>
          <p:cNvSpPr txBox="1">
            <a:spLocks/>
          </p:cNvSpPr>
          <p:nvPr/>
        </p:nvSpPr>
        <p:spPr>
          <a:xfrm>
            <a:off x="1304134" y="251352"/>
            <a:ext cx="10058401" cy="1488112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4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3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3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3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3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endParaRPr lang="en-US" dirty="0" smtClean="0"/>
          </a:p>
          <a:p>
            <a:pPr marL="0" indent="0" fontAlgn="auto">
              <a:buFont typeface="Calibri" panose="020F0502020204030204" pitchFamily="34" charset="0"/>
              <a:buNone/>
            </a:pPr>
            <a:r>
              <a:rPr lang="en-US" sz="4800" dirty="0" smtClean="0">
                <a:solidFill>
                  <a:schemeClr val="accent2"/>
                </a:solidFill>
                <a:latin typeface="+mj-lt"/>
              </a:rPr>
              <a:t>Challenge</a:t>
            </a:r>
            <a:endParaRPr lang="en-US" sz="4800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371" y="4478552"/>
            <a:ext cx="3451122" cy="182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65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56BEE2-C1CC-4253-8CBA-FD86B137C5C7}" type="slidenum">
              <a:rPr lang="en-US" smtClean="0"/>
              <a:t>28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908015" y="912257"/>
            <a:ext cx="5038242" cy="4803868"/>
            <a:chOff x="908015" y="912257"/>
            <a:chExt cx="5038242" cy="4803868"/>
          </a:xfrm>
        </p:grpSpPr>
        <p:sp>
          <p:nvSpPr>
            <p:cNvPr id="7" name="TextBox 6"/>
            <p:cNvSpPr txBox="1"/>
            <p:nvPr/>
          </p:nvSpPr>
          <p:spPr>
            <a:xfrm>
              <a:off x="1017070" y="4238797"/>
              <a:ext cx="4929187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spc="-150" dirty="0" smtClean="0"/>
                <a:t>This is what you</a:t>
              </a:r>
              <a:br>
                <a:rPr lang="en-US" sz="4500" spc="-150" dirty="0" smtClean="0"/>
              </a:br>
              <a:r>
                <a:rPr lang="en-US" sz="4500" spc="-150" dirty="0" smtClean="0"/>
                <a:t>use to plan a trip</a:t>
              </a:r>
              <a:endParaRPr lang="en-US" sz="4500" spc="-150" dirty="0"/>
            </a:p>
          </p:txBody>
        </p:sp>
        <p:pic>
          <p:nvPicPr>
            <p:cNvPr id="13" name="Content Placeholder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015" y="912257"/>
              <a:ext cx="4946074" cy="3200400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6413705" y="573063"/>
            <a:ext cx="5735951" cy="5143062"/>
            <a:chOff x="6413705" y="573063"/>
            <a:chExt cx="5735951" cy="5143062"/>
          </a:xfrm>
        </p:grpSpPr>
        <p:grpSp>
          <p:nvGrpSpPr>
            <p:cNvPr id="6" name="Group 5"/>
            <p:cNvGrpSpPr/>
            <p:nvPr/>
          </p:nvGrpSpPr>
          <p:grpSpPr>
            <a:xfrm>
              <a:off x="6413705" y="729377"/>
              <a:ext cx="5081094" cy="4986748"/>
              <a:chOff x="6413705" y="729377"/>
              <a:chExt cx="5081094" cy="4986748"/>
            </a:xfrm>
          </p:grpSpPr>
          <p:pic>
            <p:nvPicPr>
              <p:cNvPr id="75" name="Picture 7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13705" y="729377"/>
                <a:ext cx="5081094" cy="3566160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7528129" y="4238797"/>
                <a:ext cx="3516109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500" spc="-150" dirty="0" smtClean="0">
                    <a:latin typeface="Arial" charset="0"/>
                    <a:ea typeface="Arial" charset="0"/>
                    <a:cs typeface="Arial" charset="0"/>
                  </a:rPr>
                  <a:t>This is how</a:t>
                </a:r>
                <a:br>
                  <a:rPr lang="en-US" sz="4500" spc="-150" dirty="0" smtClean="0">
                    <a:latin typeface="Arial" charset="0"/>
                    <a:ea typeface="Arial" charset="0"/>
                    <a:cs typeface="Arial" charset="0"/>
                  </a:rPr>
                </a:br>
                <a:r>
                  <a:rPr lang="en-US" sz="4500" spc="-150" dirty="0" smtClean="0">
                    <a:latin typeface="Arial" charset="0"/>
                    <a:ea typeface="Arial" charset="0"/>
                    <a:cs typeface="Arial" charset="0"/>
                  </a:rPr>
                  <a:t>CS sees it </a:t>
                </a:r>
                <a:endParaRPr lang="en-US" sz="4500" spc="-15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10731796" y="573063"/>
              <a:ext cx="1417860" cy="893754"/>
              <a:chOff x="10731796" y="573063"/>
              <a:chExt cx="1417860" cy="893754"/>
            </a:xfrm>
          </p:grpSpPr>
          <p:sp>
            <p:nvSpPr>
              <p:cNvPr id="8" name="Triangle 7"/>
              <p:cNvSpPr/>
              <p:nvPr/>
            </p:nvSpPr>
            <p:spPr>
              <a:xfrm rot="13007170">
                <a:off x="10789120" y="704817"/>
                <a:ext cx="171352" cy="762000"/>
              </a:xfrm>
              <a:prstGeom prst="triangl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0731796" y="609600"/>
                <a:ext cx="1084520" cy="476217"/>
              </a:xfrm>
              <a:prstGeom prst="rect">
                <a:avLst/>
              </a:prstGeom>
              <a:solidFill>
                <a:schemeClr val="bg2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0838461" y="759655"/>
                <a:ext cx="914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1"/>
                    </a:solidFill>
                  </a:rPr>
                  <a:t>Boston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0769061" y="573063"/>
                <a:ext cx="13805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+mj-lt"/>
                  </a:rPr>
                  <a:t>START</a:t>
                </a:r>
                <a:endParaRPr lang="en-US" dirty="0">
                  <a:latin typeface="+mj-lt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6717669" y="3679774"/>
              <a:ext cx="1590571" cy="686062"/>
              <a:chOff x="10722434" y="404177"/>
              <a:chExt cx="1590571" cy="686062"/>
            </a:xfrm>
          </p:grpSpPr>
          <p:sp>
            <p:nvSpPr>
              <p:cNvPr id="17" name="Triangle 16"/>
              <p:cNvSpPr/>
              <p:nvPr/>
            </p:nvSpPr>
            <p:spPr>
              <a:xfrm rot="4031917">
                <a:off x="11846329" y="108853"/>
                <a:ext cx="171352" cy="762000"/>
              </a:xfrm>
              <a:prstGeom prst="triangl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0722434" y="543723"/>
                <a:ext cx="1084520" cy="476217"/>
              </a:xfrm>
              <a:prstGeom prst="rect">
                <a:avLst/>
              </a:prstGeom>
              <a:solidFill>
                <a:schemeClr val="bg2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0927122" y="720907"/>
                <a:ext cx="7440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1"/>
                    </a:solidFill>
                  </a:rPr>
                  <a:t>NYC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0893807" y="510388"/>
                <a:ext cx="13805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+mj-lt"/>
                  </a:rPr>
                  <a:t>END</a:t>
                </a:r>
                <a:endParaRPr lang="en-US" dirty="0">
                  <a:latin typeface="+mj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4993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074" y="3022693"/>
            <a:ext cx="11735852" cy="2667397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latin typeface="+mn-lt"/>
              </a:rPr>
              <a:t>This is how the computer stores it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228074" y="1059697"/>
          <a:ext cx="11735852" cy="345186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998654">
                  <a:extLst>
                    <a:ext uri="{9D8B030D-6E8A-4147-A177-3AD203B41FA5}">
                      <a16:colId xmlns="" xmlns:a16="http://schemas.microsoft.com/office/drawing/2014/main" val="2794082594"/>
                    </a:ext>
                  </a:extLst>
                </a:gridCol>
                <a:gridCol w="792638">
                  <a:extLst>
                    <a:ext uri="{9D8B030D-6E8A-4147-A177-3AD203B41FA5}">
                      <a16:colId xmlns="" xmlns:a16="http://schemas.microsoft.com/office/drawing/2014/main" val="1601060339"/>
                    </a:ext>
                  </a:extLst>
                </a:gridCol>
                <a:gridCol w="841416">
                  <a:extLst>
                    <a:ext uri="{9D8B030D-6E8A-4147-A177-3AD203B41FA5}">
                      <a16:colId xmlns="" xmlns:a16="http://schemas.microsoft.com/office/drawing/2014/main" val="557298274"/>
                    </a:ext>
                  </a:extLst>
                </a:gridCol>
                <a:gridCol w="792638">
                  <a:extLst>
                    <a:ext uri="{9D8B030D-6E8A-4147-A177-3AD203B41FA5}">
                      <a16:colId xmlns="" xmlns:a16="http://schemas.microsoft.com/office/drawing/2014/main" val="1956435592"/>
                    </a:ext>
                  </a:extLst>
                </a:gridCol>
                <a:gridCol w="1109693">
                  <a:extLst>
                    <a:ext uri="{9D8B030D-6E8A-4147-A177-3AD203B41FA5}">
                      <a16:colId xmlns="" xmlns:a16="http://schemas.microsoft.com/office/drawing/2014/main" val="3714897913"/>
                    </a:ext>
                  </a:extLst>
                </a:gridCol>
                <a:gridCol w="829221">
                  <a:extLst>
                    <a:ext uri="{9D8B030D-6E8A-4147-A177-3AD203B41FA5}">
                      <a16:colId xmlns="" xmlns:a16="http://schemas.microsoft.com/office/drawing/2014/main" val="2170472539"/>
                    </a:ext>
                  </a:extLst>
                </a:gridCol>
                <a:gridCol w="963360">
                  <a:extLst>
                    <a:ext uri="{9D8B030D-6E8A-4147-A177-3AD203B41FA5}">
                      <a16:colId xmlns="" xmlns:a16="http://schemas.microsoft.com/office/drawing/2014/main" val="4130001626"/>
                    </a:ext>
                  </a:extLst>
                </a:gridCol>
                <a:gridCol w="817027">
                  <a:extLst>
                    <a:ext uri="{9D8B030D-6E8A-4147-A177-3AD203B41FA5}">
                      <a16:colId xmlns="" xmlns:a16="http://schemas.microsoft.com/office/drawing/2014/main" val="1108319917"/>
                    </a:ext>
                  </a:extLst>
                </a:gridCol>
                <a:gridCol w="951166">
                  <a:extLst>
                    <a:ext uri="{9D8B030D-6E8A-4147-A177-3AD203B41FA5}">
                      <a16:colId xmlns="" xmlns:a16="http://schemas.microsoft.com/office/drawing/2014/main" val="3581021446"/>
                    </a:ext>
                  </a:extLst>
                </a:gridCol>
                <a:gridCol w="974961">
                  <a:extLst>
                    <a:ext uri="{9D8B030D-6E8A-4147-A177-3AD203B41FA5}">
                      <a16:colId xmlns="" xmlns:a16="http://schemas.microsoft.com/office/drawing/2014/main" val="872651025"/>
                    </a:ext>
                  </a:extLst>
                </a:gridCol>
                <a:gridCol w="939564">
                  <a:extLst>
                    <a:ext uri="{9D8B030D-6E8A-4147-A177-3AD203B41FA5}">
                      <a16:colId xmlns="" xmlns:a16="http://schemas.microsoft.com/office/drawing/2014/main" val="4099666313"/>
                    </a:ext>
                  </a:extLst>
                </a:gridCol>
                <a:gridCol w="679605">
                  <a:extLst>
                    <a:ext uri="{9D8B030D-6E8A-4147-A177-3AD203B41FA5}">
                      <a16:colId xmlns="" xmlns:a16="http://schemas.microsoft.com/office/drawing/2014/main" val="2112668205"/>
                    </a:ext>
                  </a:extLst>
                </a:gridCol>
                <a:gridCol w="1045909">
                  <a:extLst>
                    <a:ext uri="{9D8B030D-6E8A-4147-A177-3AD203B41FA5}">
                      <a16:colId xmlns="" xmlns:a16="http://schemas.microsoft.com/office/drawing/2014/main" val="3512795604"/>
                    </a:ext>
                  </a:extLst>
                </a:gridCol>
              </a:tblGrid>
              <a:tr h="410849"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Boston</a:t>
                      </a: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Weston</a:t>
                      </a: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Canton</a:t>
                      </a: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Providence</a:t>
                      </a: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New Haven</a:t>
                      </a: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Sturbridge</a:t>
                      </a: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Hartford</a:t>
                      </a: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Brewster</a:t>
                      </a: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Patterson</a:t>
                      </a: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Purchase</a:t>
                      </a: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Bronx</a:t>
                      </a: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Manhattan</a:t>
                      </a:r>
                    </a:p>
                  </a:txBody>
                  <a:tcPr marL="62865" marR="62865" marT="34290" marB="34290" anchor="ctr"/>
                </a:tc>
                <a:extLst>
                  <a:ext uri="{0D108BD9-81ED-4DB2-BD59-A6C34878D82A}">
                    <a16:rowId xmlns="" xmlns:a16="http://schemas.microsoft.com/office/drawing/2014/main" val="1005636991"/>
                  </a:ext>
                </a:extLst>
              </a:tr>
              <a:tr h="249721"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chemeClr val="bg1"/>
                          </a:solidFill>
                          <a:latin typeface="+mn-lt"/>
                        </a:rPr>
                        <a:t>Boston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2865" marR="62865" marT="34290" marB="3429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3"/>
                          </a:solidFill>
                        </a:rPr>
                        <a:t>12.7</a:t>
                      </a: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3"/>
                          </a:solidFill>
                        </a:rPr>
                        <a:t>19.7</a:t>
                      </a: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extLst>
                  <a:ext uri="{0D108BD9-81ED-4DB2-BD59-A6C34878D82A}">
                    <a16:rowId xmlns="" xmlns:a16="http://schemas.microsoft.com/office/drawing/2014/main" val="3099704758"/>
                  </a:ext>
                </a:extLst>
              </a:tr>
              <a:tr h="222788"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chemeClr val="bg1"/>
                          </a:solidFill>
                          <a:latin typeface="+mn-lt"/>
                        </a:rPr>
                        <a:t>Weston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2865" marR="62865" marT="34290" marB="3429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3"/>
                          </a:solidFill>
                        </a:rPr>
                        <a:t>12.7</a:t>
                      </a: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3"/>
                          </a:solidFill>
                        </a:rPr>
                        <a:t>10</a:t>
                      </a: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3"/>
                          </a:solidFill>
                        </a:rPr>
                        <a:t>44.8</a:t>
                      </a: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extLst>
                  <a:ext uri="{0D108BD9-81ED-4DB2-BD59-A6C34878D82A}">
                    <a16:rowId xmlns="" xmlns:a16="http://schemas.microsoft.com/office/drawing/2014/main" val="4264619998"/>
                  </a:ext>
                </a:extLst>
              </a:tr>
              <a:tr h="249721"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chemeClr val="bg1"/>
                          </a:solidFill>
                          <a:latin typeface="+mn-lt"/>
                        </a:rPr>
                        <a:t>Canton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2865" marR="62865" marT="34290" marB="3429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3"/>
                          </a:solidFill>
                        </a:rPr>
                        <a:t>19.7</a:t>
                      </a: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3"/>
                          </a:solidFill>
                        </a:rPr>
                        <a:t>10</a:t>
                      </a: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extLst>
                  <a:ext uri="{0D108BD9-81ED-4DB2-BD59-A6C34878D82A}">
                    <a16:rowId xmlns="" xmlns:a16="http://schemas.microsoft.com/office/drawing/2014/main" val="3693495059"/>
                  </a:ext>
                </a:extLst>
              </a:tr>
              <a:tr h="249721"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chemeClr val="bg1"/>
                          </a:solidFill>
                          <a:latin typeface="+mn-lt"/>
                        </a:rPr>
                        <a:t>Providence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2865" marR="62865" marT="34290" marB="3429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3"/>
                          </a:solidFill>
                        </a:rPr>
                        <a:t>103</a:t>
                      </a: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extLst>
                  <a:ext uri="{0D108BD9-81ED-4DB2-BD59-A6C34878D82A}">
                    <a16:rowId xmlns="" xmlns:a16="http://schemas.microsoft.com/office/drawing/2014/main" val="1995240757"/>
                  </a:ext>
                </a:extLst>
              </a:tr>
              <a:tr h="249721"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chemeClr val="bg1"/>
                          </a:solidFill>
                          <a:latin typeface="+mn-lt"/>
                        </a:rPr>
                        <a:t>New Haven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2865" marR="62865" marT="34290" marB="3429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3"/>
                          </a:solidFill>
                        </a:rPr>
                        <a:t>103</a:t>
                      </a: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3"/>
                          </a:solidFill>
                        </a:rPr>
                        <a:t>39.4</a:t>
                      </a: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3"/>
                          </a:solidFill>
                        </a:rPr>
                        <a:t>54.9</a:t>
                      </a: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extLst>
                  <a:ext uri="{0D108BD9-81ED-4DB2-BD59-A6C34878D82A}">
                    <a16:rowId xmlns="" xmlns:a16="http://schemas.microsoft.com/office/drawing/2014/main" val="2938496924"/>
                  </a:ext>
                </a:extLst>
              </a:tr>
              <a:tr h="249721"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chemeClr val="bg1"/>
                          </a:solidFill>
                          <a:latin typeface="+mn-lt"/>
                        </a:rPr>
                        <a:t>Sturbridge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2865" marR="62865" marT="34290" marB="3429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3"/>
                          </a:solidFill>
                        </a:rPr>
                        <a:t>44.8</a:t>
                      </a: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3"/>
                          </a:solidFill>
                        </a:rPr>
                        <a:t>42.4</a:t>
                      </a: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extLst>
                  <a:ext uri="{0D108BD9-81ED-4DB2-BD59-A6C34878D82A}">
                    <a16:rowId xmlns="" xmlns:a16="http://schemas.microsoft.com/office/drawing/2014/main" val="4073801871"/>
                  </a:ext>
                </a:extLst>
              </a:tr>
              <a:tr h="249721"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chemeClr val="bg1"/>
                          </a:solidFill>
                          <a:latin typeface="+mn-lt"/>
                        </a:rPr>
                        <a:t>Hartford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2865" marR="62865" marT="34290" marB="3429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3"/>
                          </a:solidFill>
                        </a:rPr>
                        <a:t>39.4</a:t>
                      </a: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3"/>
                          </a:solidFill>
                        </a:rPr>
                        <a:t>42.4</a:t>
                      </a: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3"/>
                          </a:solidFill>
                        </a:rPr>
                        <a:t>67.2</a:t>
                      </a: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extLst>
                  <a:ext uri="{0D108BD9-81ED-4DB2-BD59-A6C34878D82A}">
                    <a16:rowId xmlns="" xmlns:a16="http://schemas.microsoft.com/office/drawing/2014/main" val="2759600279"/>
                  </a:ext>
                </a:extLst>
              </a:tr>
              <a:tr h="249721"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chemeClr val="bg1"/>
                          </a:solidFill>
                          <a:latin typeface="+mn-lt"/>
                        </a:rPr>
                        <a:t>Brewster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2865" marR="62865" marT="34290" marB="3429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3"/>
                          </a:solidFill>
                        </a:rPr>
                        <a:t>67.2</a:t>
                      </a: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3"/>
                          </a:solidFill>
                        </a:rPr>
                        <a:t>20.1</a:t>
                      </a: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extLst>
                  <a:ext uri="{0D108BD9-81ED-4DB2-BD59-A6C34878D82A}">
                    <a16:rowId xmlns="" xmlns:a16="http://schemas.microsoft.com/office/drawing/2014/main" val="4273767796"/>
                  </a:ext>
                </a:extLst>
              </a:tr>
              <a:tr h="249721"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chemeClr val="bg1"/>
                          </a:solidFill>
                          <a:latin typeface="+mn-lt"/>
                        </a:rPr>
                        <a:t>Patterson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2865" marR="62865" marT="34290" marB="3429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3"/>
                          </a:solidFill>
                        </a:rPr>
                        <a:t>20.1</a:t>
                      </a: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3"/>
                          </a:solidFill>
                        </a:rPr>
                        <a:t>20.1</a:t>
                      </a: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extLst>
                  <a:ext uri="{0D108BD9-81ED-4DB2-BD59-A6C34878D82A}">
                    <a16:rowId xmlns="" xmlns:a16="http://schemas.microsoft.com/office/drawing/2014/main" val="1137522109"/>
                  </a:ext>
                </a:extLst>
              </a:tr>
              <a:tr h="249721"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chemeClr val="bg1"/>
                          </a:solidFill>
                          <a:latin typeface="+mn-lt"/>
                        </a:rPr>
                        <a:t>Purchase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2865" marR="62865" marT="34290" marB="3429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3"/>
                          </a:solidFill>
                        </a:rPr>
                        <a:t>15</a:t>
                      </a: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extLst>
                  <a:ext uri="{0D108BD9-81ED-4DB2-BD59-A6C34878D82A}">
                    <a16:rowId xmlns="" xmlns:a16="http://schemas.microsoft.com/office/drawing/2014/main" val="3566468618"/>
                  </a:ext>
                </a:extLst>
              </a:tr>
              <a:tr h="249721"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chemeClr val="bg1"/>
                          </a:solidFill>
                          <a:latin typeface="+mn-lt"/>
                        </a:rPr>
                        <a:t>Bronx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2865" marR="62865" marT="34290" marB="3429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3"/>
                          </a:solidFill>
                        </a:rPr>
                        <a:t>20.1</a:t>
                      </a: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3"/>
                          </a:solidFill>
                        </a:rPr>
                        <a:t>15</a:t>
                      </a: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3"/>
                          </a:solidFill>
                        </a:rPr>
                        <a:t>11.5</a:t>
                      </a:r>
                    </a:p>
                  </a:txBody>
                  <a:tcPr marL="62865" marR="62865" marT="34290" marB="34290" anchor="ctr"/>
                </a:tc>
                <a:extLst>
                  <a:ext uri="{0D108BD9-81ED-4DB2-BD59-A6C34878D82A}">
                    <a16:rowId xmlns="" xmlns:a16="http://schemas.microsoft.com/office/drawing/2014/main" val="4010780514"/>
                  </a:ext>
                </a:extLst>
              </a:tr>
              <a:tr h="249721"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chemeClr val="bg1"/>
                          </a:solidFill>
                          <a:latin typeface="+mn-lt"/>
                        </a:rPr>
                        <a:t>Manhattan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2865" marR="62865" marT="34290" marB="3429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3"/>
                          </a:solidFill>
                        </a:rPr>
                        <a:t>73.8</a:t>
                      </a: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3"/>
                          </a:solidFill>
                        </a:rPr>
                        <a:t>11.5</a:t>
                      </a:r>
                    </a:p>
                  </a:txBody>
                  <a:tcPr marL="62865" marR="62865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 marL="62865" marR="62865" marT="34290" marB="34290" anchor="ctr"/>
                </a:tc>
                <a:extLst>
                  <a:ext uri="{0D108BD9-81ED-4DB2-BD59-A6C34878D82A}">
                    <a16:rowId xmlns="" xmlns:a16="http://schemas.microsoft.com/office/drawing/2014/main" val="1845723426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56BEE2-C1CC-4253-8CBA-FD86B137C5C7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4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724" y="244228"/>
            <a:ext cx="4572000" cy="1697881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US" sz="3300" spc="-150" dirty="0" smtClean="0">
                <a:latin typeface="+mj-lt"/>
              </a:rPr>
              <a:t>Understand </a:t>
            </a:r>
            <a:br>
              <a:rPr lang="en-US" sz="3300" spc="-150" dirty="0" smtClean="0">
                <a:latin typeface="+mj-lt"/>
              </a:rPr>
            </a:br>
            <a:r>
              <a:rPr lang="en-US" sz="3300" spc="-150" dirty="0" smtClean="0"/>
              <a:t>what </a:t>
            </a:r>
            <a:r>
              <a:rPr lang="en-US" sz="3300" spc="-150" dirty="0"/>
              <a:t>Computer Science </a:t>
            </a:r>
            <a:r>
              <a:rPr lang="en-US" sz="3300" spc="-150" dirty="0" smtClean="0"/>
              <a:t>is</a:t>
            </a:r>
            <a:endParaRPr lang="en-US" sz="3300" spc="-150" dirty="0"/>
          </a:p>
          <a:p>
            <a:pPr marL="1028700" lvl="3" indent="0" algn="r" fontAlgn="b">
              <a:buNone/>
            </a:pPr>
            <a:endParaRPr lang="en-US" sz="3000" spc="-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56BEE2-C1CC-4253-8CBA-FD86B137C5C7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26784" y="4489144"/>
            <a:ext cx="729612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0" lvl="3" indent="0" algn="r" fontAlgn="b">
              <a:buNone/>
            </a:pPr>
            <a:r>
              <a:rPr lang="en-US" sz="3300" spc="-150" dirty="0" smtClean="0"/>
              <a:t>Determine </a:t>
            </a:r>
            <a:r>
              <a:rPr lang="en-US" sz="3300" spc="-150" dirty="0"/>
              <a:t>what </a:t>
            </a:r>
            <a:r>
              <a:rPr lang="en-US" sz="3300" spc="-150" dirty="0" smtClean="0"/>
              <a:t>path forward </a:t>
            </a:r>
          </a:p>
          <a:p>
            <a:pPr marL="1028700" lvl="3" indent="0" algn="r" fontAlgn="b">
              <a:buNone/>
            </a:pPr>
            <a:r>
              <a:rPr lang="en-US" sz="3300" spc="-150" dirty="0" smtClean="0"/>
              <a:t>you want to </a:t>
            </a:r>
            <a:r>
              <a:rPr lang="en-US" sz="3300" spc="-150" dirty="0"/>
              <a:t>take to </a:t>
            </a:r>
            <a:endParaRPr lang="en-US" sz="3300" spc="-150" dirty="0" smtClean="0"/>
          </a:p>
          <a:p>
            <a:pPr marL="1028700" lvl="3" indent="0" algn="r" fontAlgn="b">
              <a:buNone/>
            </a:pPr>
            <a:r>
              <a:rPr lang="en-US" sz="3300" spc="-150" dirty="0" smtClean="0">
                <a:latin typeface="+mj-lt"/>
              </a:rPr>
              <a:t>further your </a:t>
            </a:r>
            <a:r>
              <a:rPr lang="en-US" sz="3300" spc="-150" dirty="0">
                <a:latin typeface="+mj-lt"/>
              </a:rPr>
              <a:t>education </a:t>
            </a:r>
            <a:r>
              <a:rPr lang="en-US" sz="3300" spc="-150" dirty="0" smtClean="0">
                <a:latin typeface="+mj-lt"/>
              </a:rPr>
              <a:t>in CS</a:t>
            </a:r>
            <a:endParaRPr lang="en-US" sz="3300" spc="-150" dirty="0">
              <a:latin typeface="+mj-lt"/>
            </a:endParaRPr>
          </a:p>
          <a:p>
            <a:pPr algn="r"/>
            <a:endParaRPr lang="en-US" sz="3300" spc="-150" dirty="0"/>
          </a:p>
        </p:txBody>
      </p:sp>
      <p:sp>
        <p:nvSpPr>
          <p:cNvPr id="6" name="TextBox 5"/>
          <p:cNvSpPr txBox="1"/>
          <p:nvPr/>
        </p:nvSpPr>
        <p:spPr>
          <a:xfrm>
            <a:off x="2644998" y="1766000"/>
            <a:ext cx="550495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spc="-150" dirty="0" smtClean="0">
                <a:latin typeface="+mj-lt"/>
              </a:rPr>
              <a:t>Have fun</a:t>
            </a:r>
            <a:endParaRPr lang="en-US" sz="3300" spc="-150" dirty="0">
              <a:latin typeface="+mj-lt"/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1943" y="2974979"/>
            <a:ext cx="607561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 algn="r"/>
            <a:r>
              <a:rPr lang="en-US" sz="3300" spc="-150" dirty="0" smtClean="0">
                <a:latin typeface="+mj-lt"/>
              </a:rPr>
              <a:t>See CS in action </a:t>
            </a:r>
            <a:br>
              <a:rPr lang="en-US" sz="3300" spc="-150" dirty="0" smtClean="0">
                <a:latin typeface="+mj-lt"/>
              </a:rPr>
            </a:br>
            <a:r>
              <a:rPr lang="en-US" sz="3300" spc="-150" dirty="0" smtClean="0"/>
              <a:t>in your own work and </a:t>
            </a:r>
            <a:r>
              <a:rPr lang="en-US" sz="3300" spc="-150" dirty="0"/>
              <a:t>everyday </a:t>
            </a:r>
            <a:r>
              <a:rPr lang="en-US" sz="3300" spc="-150" dirty="0" smtClean="0"/>
              <a:t>life </a:t>
            </a:r>
            <a:endParaRPr lang="en-US" sz="3300" spc="-150" dirty="0"/>
          </a:p>
          <a:p>
            <a:pPr algn="r"/>
            <a:endParaRPr lang="en-US" sz="3600" spc="-150" dirty="0"/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6341692" y="3291662"/>
            <a:ext cx="2650713" cy="11833"/>
          </a:xfrm>
          <a:prstGeom prst="straightConnector1">
            <a:avLst/>
          </a:prstGeom>
          <a:ln w="50800" cap="rnd">
            <a:solidFill>
              <a:schemeClr val="accent2"/>
            </a:solidFill>
            <a:headEnd type="none" w="lg" len="me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 flipV="1">
            <a:off x="5435869" y="677415"/>
            <a:ext cx="5726678" cy="15064"/>
          </a:xfrm>
          <a:prstGeom prst="straightConnector1">
            <a:avLst/>
          </a:prstGeom>
          <a:ln w="50800" cap="rnd">
            <a:solidFill>
              <a:schemeClr val="accent2"/>
            </a:solidFill>
            <a:headEnd type="none" w="lg" len="me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7352039" y="-516832"/>
            <a:ext cx="6288406" cy="60000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1" name="Elbow Connector 40"/>
          <p:cNvCxnSpPr/>
          <p:nvPr/>
        </p:nvCxnSpPr>
        <p:spPr>
          <a:xfrm rot="10800000" flipV="1">
            <a:off x="7453334" y="4637817"/>
            <a:ext cx="1798198" cy="609569"/>
          </a:xfrm>
          <a:prstGeom prst="bentConnector3">
            <a:avLst/>
          </a:prstGeom>
          <a:ln w="50800" cap="rnd"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/>
          <p:cNvCxnSpPr/>
          <p:nvPr/>
        </p:nvCxnSpPr>
        <p:spPr>
          <a:xfrm rot="10800000" flipV="1">
            <a:off x="4848757" y="1796285"/>
            <a:ext cx="3629742" cy="386454"/>
          </a:xfrm>
          <a:prstGeom prst="bentConnector3">
            <a:avLst/>
          </a:prstGeom>
          <a:ln w="50800" cap="rnd"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0757" y="1791309"/>
            <a:ext cx="5717894" cy="3549690"/>
          </a:xfrm>
        </p:spPr>
        <p:txBody>
          <a:bodyPr>
            <a:noAutofit/>
          </a:bodyPr>
          <a:lstStyle/>
          <a:p>
            <a:pPr algn="r"/>
            <a:r>
              <a:rPr lang="en-US" sz="8800" spc="-300" dirty="0" smtClean="0">
                <a:solidFill>
                  <a:schemeClr val="bg1"/>
                </a:solidFill>
              </a:rPr>
              <a:t>GOAL </a:t>
            </a:r>
            <a:br>
              <a:rPr lang="en-US" sz="8800" spc="-300" dirty="0" smtClean="0">
                <a:solidFill>
                  <a:schemeClr val="bg1"/>
                </a:solidFill>
              </a:rPr>
            </a:br>
            <a:r>
              <a:rPr lang="en-US" sz="8800" spc="-300" dirty="0" smtClean="0">
                <a:solidFill>
                  <a:schemeClr val="bg1"/>
                </a:solidFill>
              </a:rPr>
              <a:t>FOR </a:t>
            </a:r>
            <a:br>
              <a:rPr lang="en-US" sz="8800" spc="-300" dirty="0" smtClean="0">
                <a:solidFill>
                  <a:schemeClr val="bg1"/>
                </a:solidFill>
              </a:rPr>
            </a:br>
            <a:r>
              <a:rPr lang="en-US" sz="8800" spc="-300" dirty="0" smtClean="0">
                <a:solidFill>
                  <a:schemeClr val="bg1"/>
                </a:solidFill>
              </a:rPr>
              <a:t>THE </a:t>
            </a:r>
            <a:br>
              <a:rPr lang="en-US" sz="8800" spc="-300" dirty="0" smtClean="0">
                <a:solidFill>
                  <a:schemeClr val="bg1"/>
                </a:solidFill>
              </a:rPr>
            </a:br>
            <a:r>
              <a:rPr lang="en-US" sz="8800" spc="-300" dirty="0" smtClean="0">
                <a:solidFill>
                  <a:schemeClr val="bg1"/>
                </a:solidFill>
              </a:rPr>
              <a:t>DAY</a:t>
            </a:r>
            <a:endParaRPr lang="en-US" sz="8800" spc="-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36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5157"/>
            <a:ext cx="12192000" cy="1545503"/>
          </a:xfrm>
        </p:spPr>
        <p:txBody>
          <a:bodyPr>
            <a:normAutofit/>
          </a:bodyPr>
          <a:lstStyle/>
          <a:p>
            <a:pPr algn="ctr"/>
            <a:r>
              <a:rPr lang="en-US" sz="5800" dirty="0">
                <a:latin typeface="+mn-lt"/>
              </a:rPr>
              <a:t>What is a </a:t>
            </a:r>
            <a:r>
              <a:rPr lang="en-US" sz="5800" dirty="0">
                <a:solidFill>
                  <a:schemeClr val="accent2"/>
                </a:solidFill>
              </a:rPr>
              <a:t>Server</a:t>
            </a:r>
            <a:r>
              <a:rPr lang="en-US" sz="5800" dirty="0">
                <a:latin typeface="+mn-lt"/>
              </a:rPr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56BEE2-C1CC-4253-8CBA-FD86B137C5C7}" type="slidenum">
              <a:rPr lang="en-US" smtClean="0"/>
              <a:t>30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435" y="1843404"/>
            <a:ext cx="2977647" cy="3555005"/>
          </a:xfrm>
          <a:prstGeom prst="rect">
            <a:avLst/>
          </a:prstGeom>
          <a:effectLst/>
        </p:spPr>
      </p:pic>
      <p:grpSp>
        <p:nvGrpSpPr>
          <p:cNvPr id="32" name="Group 31"/>
          <p:cNvGrpSpPr/>
          <p:nvPr/>
        </p:nvGrpSpPr>
        <p:grpSpPr>
          <a:xfrm>
            <a:off x="6760214" y="2353596"/>
            <a:ext cx="5461766" cy="846851"/>
            <a:chOff x="6760214" y="2353596"/>
            <a:chExt cx="5461766" cy="846851"/>
          </a:xfrm>
        </p:grpSpPr>
        <p:sp>
          <p:nvSpPr>
            <p:cNvPr id="9" name="Content Placeholder 1"/>
            <p:cNvSpPr txBox="1">
              <a:spLocks/>
            </p:cNvSpPr>
            <p:nvPr/>
          </p:nvSpPr>
          <p:spPr>
            <a:xfrm>
              <a:off x="8671624" y="2353596"/>
              <a:ext cx="3550356" cy="846851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Calibri" panose="020F0502020204030204" pitchFamily="34" charset="0"/>
                <a:buChar char=" "/>
                <a:defRPr sz="41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404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39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6692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37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4980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33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3268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3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fontAlgn="auto">
                <a:buFont typeface="Calibri" panose="020F0502020204030204" pitchFamily="34" charset="0"/>
                <a:buNone/>
              </a:pPr>
              <a:r>
                <a:rPr lang="en-US" sz="3800" dirty="0" smtClean="0"/>
                <a:t>Input/Output</a:t>
              </a:r>
              <a:endParaRPr lang="en-US" sz="3800" dirty="0"/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6760214" y="2776703"/>
              <a:ext cx="2009032" cy="3661"/>
            </a:xfrm>
            <a:prstGeom prst="line">
              <a:avLst/>
            </a:prstGeom>
            <a:ln w="114300" cap="rnd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7509934" y="4196071"/>
            <a:ext cx="3675980" cy="1202338"/>
            <a:chOff x="7509934" y="4196071"/>
            <a:chExt cx="3675980" cy="1202338"/>
          </a:xfrm>
        </p:grpSpPr>
        <p:sp>
          <p:nvSpPr>
            <p:cNvPr id="10" name="Content Placeholder 1"/>
            <p:cNvSpPr txBox="1">
              <a:spLocks/>
            </p:cNvSpPr>
            <p:nvPr/>
          </p:nvSpPr>
          <p:spPr>
            <a:xfrm>
              <a:off x="9007009" y="4214054"/>
              <a:ext cx="2178905" cy="1184355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Calibri" panose="020F0502020204030204" pitchFamily="34" charset="0"/>
                <a:buChar char=" "/>
                <a:defRPr sz="41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404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39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6692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37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4980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33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3268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3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fontAlgn="auto">
                <a:buFont typeface="Calibri" panose="020F0502020204030204" pitchFamily="34" charset="0"/>
                <a:buNone/>
              </a:pPr>
              <a:r>
                <a:rPr lang="en-US" sz="3800" dirty="0" smtClean="0"/>
                <a:t>Network Interface</a:t>
              </a:r>
              <a:endParaRPr lang="en-US" sz="3800" dirty="0"/>
            </a:p>
          </p:txBody>
        </p:sp>
        <p:cxnSp>
          <p:nvCxnSpPr>
            <p:cNvPr id="18" name="Elbow Connector 17"/>
            <p:cNvCxnSpPr/>
            <p:nvPr/>
          </p:nvCxnSpPr>
          <p:spPr>
            <a:xfrm>
              <a:off x="7509934" y="4196071"/>
              <a:ext cx="1394223" cy="774383"/>
            </a:xfrm>
            <a:prstGeom prst="bentConnector3">
              <a:avLst/>
            </a:prstGeom>
            <a:ln w="114300" cap="rnd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-146266" y="3735743"/>
            <a:ext cx="4575701" cy="1674205"/>
            <a:chOff x="-146266" y="3735743"/>
            <a:chExt cx="4575701" cy="1674205"/>
          </a:xfrm>
        </p:grpSpPr>
        <p:sp>
          <p:nvSpPr>
            <p:cNvPr id="8" name="Content Placeholder 1"/>
            <p:cNvSpPr txBox="1">
              <a:spLocks/>
            </p:cNvSpPr>
            <p:nvPr/>
          </p:nvSpPr>
          <p:spPr>
            <a:xfrm>
              <a:off x="-146266" y="3816535"/>
              <a:ext cx="3072764" cy="1593413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Calibri" panose="020F0502020204030204" pitchFamily="34" charset="0"/>
                <a:buChar char=" "/>
                <a:defRPr sz="41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404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39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6692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37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4980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33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3268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3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fontAlgn="auto">
                <a:buFont typeface="Calibri" panose="020F0502020204030204" pitchFamily="34" charset="0"/>
                <a:buNone/>
              </a:pPr>
              <a:r>
                <a:rPr lang="en-US" sz="3800" dirty="0" smtClean="0"/>
                <a:t>Memory</a:t>
              </a:r>
              <a:br>
                <a:rPr lang="en-US" sz="3800" dirty="0" smtClean="0"/>
              </a:br>
              <a:r>
                <a:rPr lang="en-US" sz="3200" dirty="0" smtClean="0"/>
                <a:t>(aka Storage)</a:t>
              </a:r>
            </a:p>
            <a:p>
              <a:pPr marL="0" indent="0" algn="r" fontAlgn="auto">
                <a:buFont typeface="Calibri" panose="020F0502020204030204" pitchFamily="34" charset="0"/>
                <a:buNone/>
              </a:pPr>
              <a:endParaRPr lang="en-US" dirty="0"/>
            </a:p>
          </p:txBody>
        </p:sp>
        <p:cxnSp>
          <p:nvCxnSpPr>
            <p:cNvPr id="24" name="Elbow Connector 23"/>
            <p:cNvCxnSpPr/>
            <p:nvPr/>
          </p:nvCxnSpPr>
          <p:spPr>
            <a:xfrm rot="10800000" flipV="1">
              <a:off x="3001449" y="3735743"/>
              <a:ext cx="1427986" cy="956621"/>
            </a:xfrm>
            <a:prstGeom prst="bentConnector3">
              <a:avLst/>
            </a:prstGeom>
            <a:ln w="114300" cap="rnd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1579363" y="2320002"/>
            <a:ext cx="2947667" cy="584775"/>
            <a:chOff x="1579363" y="2320002"/>
            <a:chExt cx="2947667" cy="584775"/>
          </a:xfrm>
        </p:grpSpPr>
        <p:cxnSp>
          <p:nvCxnSpPr>
            <p:cNvPr id="12" name="Straight Connector 11"/>
            <p:cNvCxnSpPr/>
            <p:nvPr/>
          </p:nvCxnSpPr>
          <p:spPr>
            <a:xfrm flipH="1">
              <a:off x="2758533" y="2663201"/>
              <a:ext cx="1768497" cy="0"/>
            </a:xfrm>
            <a:prstGeom prst="line">
              <a:avLst/>
            </a:prstGeom>
            <a:ln w="114300" cap="rnd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1579363" y="2320002"/>
              <a:ext cx="199710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CPU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545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9601" y="1657023"/>
            <a:ext cx="4874827" cy="4356163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+mn-lt"/>
              </a:rPr>
              <a:t>You </a:t>
            </a:r>
            <a:r>
              <a:rPr lang="en-US" dirty="0">
                <a:latin typeface="+mn-lt"/>
              </a:rPr>
              <a:t>Likely Need </a:t>
            </a:r>
            <a:r>
              <a:rPr lang="en-US" dirty="0" smtClean="0">
                <a:latin typeface="+mn-lt"/>
              </a:rPr>
              <a:t>a Few Servers</a:t>
            </a:r>
            <a:br>
              <a:rPr lang="en-US" dirty="0" smtClean="0">
                <a:latin typeface="+mn-lt"/>
              </a:rPr>
            </a:br>
            <a:r>
              <a:rPr lang="en-US" dirty="0">
                <a:latin typeface="+mn-lt"/>
              </a:rPr>
              <a:t/>
            </a:r>
            <a:br>
              <a:rPr lang="en-US" dirty="0">
                <a:latin typeface="+mn-lt"/>
              </a:rPr>
            </a:br>
            <a:r>
              <a:rPr lang="en-US" sz="6700" spc="-150" dirty="0">
                <a:solidFill>
                  <a:schemeClr val="accent1"/>
                </a:solidFill>
              </a:rPr>
              <a:t>You need a </a:t>
            </a:r>
            <a:r>
              <a:rPr lang="en-US" sz="6700" spc="-150" dirty="0" smtClean="0">
                <a:solidFill>
                  <a:schemeClr val="accent2"/>
                </a:solidFill>
              </a:rPr>
              <a:t>network</a:t>
            </a:r>
            <a:r>
              <a:rPr lang="en-US" dirty="0">
                <a:solidFill>
                  <a:schemeClr val="accent2"/>
                </a:solidFill>
              </a:rPr>
              <a:t/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 smtClean="0">
                <a:latin typeface="+mn-lt"/>
              </a:rPr>
              <a:t/>
            </a:r>
            <a:br>
              <a:rPr lang="en-US" dirty="0" smtClean="0">
                <a:latin typeface="+mn-lt"/>
              </a:rPr>
            </a:br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56BEE2-C1CC-4253-8CBA-FD86B137C5C7}" type="slidenum">
              <a:rPr lang="en-US" smtClean="0"/>
              <a:t>31</a:t>
            </a:fld>
            <a:endParaRPr lang="en-US" dirty="0"/>
          </a:p>
        </p:txBody>
      </p:sp>
      <p:grpSp>
        <p:nvGrpSpPr>
          <p:cNvPr id="62" name="Group 61"/>
          <p:cNvGrpSpPr/>
          <p:nvPr/>
        </p:nvGrpSpPr>
        <p:grpSpPr>
          <a:xfrm>
            <a:off x="5805382" y="521687"/>
            <a:ext cx="5883883" cy="5856889"/>
            <a:chOff x="2744131" y="1587159"/>
            <a:chExt cx="5883883" cy="585688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91356" y="1587159"/>
              <a:ext cx="1187375" cy="1413631"/>
            </a:xfrm>
            <a:prstGeom prst="rect">
              <a:avLst/>
            </a:prstGeom>
            <a:effectLst/>
          </p:spPr>
        </p:pic>
        <p:cxnSp>
          <p:nvCxnSpPr>
            <p:cNvPr id="9" name="Straight Connector 8"/>
            <p:cNvCxnSpPr/>
            <p:nvPr/>
          </p:nvCxnSpPr>
          <p:spPr>
            <a:xfrm flipH="1">
              <a:off x="5743742" y="2886502"/>
              <a:ext cx="25947" cy="3158823"/>
            </a:xfrm>
            <a:prstGeom prst="line">
              <a:avLst/>
            </a:prstGeom>
            <a:ln w="952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 flipV="1">
              <a:off x="3765014" y="3485347"/>
              <a:ext cx="3675625" cy="2031065"/>
            </a:xfrm>
            <a:prstGeom prst="line">
              <a:avLst/>
            </a:prstGeom>
            <a:ln w="952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3765013" y="3204519"/>
              <a:ext cx="3780846" cy="2311893"/>
            </a:xfrm>
            <a:prstGeom prst="line">
              <a:avLst/>
            </a:prstGeom>
            <a:ln w="952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/>
            <p:cNvSpPr/>
            <p:nvPr/>
          </p:nvSpPr>
          <p:spPr>
            <a:xfrm>
              <a:off x="5091356" y="3835713"/>
              <a:ext cx="1280160" cy="1280160"/>
            </a:xfrm>
            <a:prstGeom prst="ellipse">
              <a:avLst/>
            </a:prstGeom>
            <a:solidFill>
              <a:schemeClr val="accent2"/>
            </a:solidFill>
            <a:ln w="2286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44131" y="2422082"/>
              <a:ext cx="1187375" cy="1413631"/>
            </a:xfrm>
            <a:prstGeom prst="rect">
              <a:avLst/>
            </a:prstGeom>
            <a:effectLst/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0639" y="2403170"/>
              <a:ext cx="1187375" cy="1413631"/>
            </a:xfrm>
            <a:prstGeom prst="rect">
              <a:avLst/>
            </a:prstGeom>
            <a:effectLst/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44132" y="4651124"/>
              <a:ext cx="1187375" cy="1413631"/>
            </a:xfrm>
            <a:prstGeom prst="rect">
              <a:avLst/>
            </a:prstGeom>
            <a:effectLst/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2979" y="4651124"/>
              <a:ext cx="1187375" cy="1413631"/>
            </a:xfrm>
            <a:prstGeom prst="rect">
              <a:avLst/>
            </a:prstGeom>
            <a:effectLst/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53343" y="6030417"/>
              <a:ext cx="1187375" cy="1413631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214745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993" y="564513"/>
            <a:ext cx="2470925" cy="2950032"/>
          </a:xfrm>
          <a:prstGeom prst="rect">
            <a:avLst/>
          </a:prstGeom>
          <a:effectLst/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29242" y="3990473"/>
            <a:ext cx="9069877" cy="2137611"/>
          </a:xfrm>
        </p:spPr>
        <p:txBody>
          <a:bodyPr>
            <a:noAutofit/>
          </a:bodyPr>
          <a:lstStyle/>
          <a:p>
            <a:pPr marL="0" indent="0" algn="ctr">
              <a:lnSpc>
                <a:spcPts val="4400"/>
              </a:lnSpc>
              <a:buNone/>
            </a:pPr>
            <a:r>
              <a:rPr lang="en-US" sz="4500" dirty="0"/>
              <a:t>We now have many </a:t>
            </a:r>
            <a:br>
              <a:rPr lang="en-US" sz="4500" dirty="0"/>
            </a:br>
            <a:r>
              <a:rPr lang="en-US" sz="4500" dirty="0" smtClean="0"/>
              <a:t>interconnected </a:t>
            </a:r>
            <a:r>
              <a:rPr lang="en-US" sz="4500" dirty="0"/>
              <a:t>servers</a:t>
            </a:r>
            <a:r>
              <a:rPr lang="en-US" sz="4500" dirty="0" smtClean="0"/>
              <a:t>, </a:t>
            </a:r>
          </a:p>
          <a:p>
            <a:pPr marL="0" indent="0" algn="ctr">
              <a:lnSpc>
                <a:spcPts val="4400"/>
              </a:lnSpc>
              <a:buNone/>
            </a:pPr>
            <a:r>
              <a:rPr lang="en-US" sz="4500" i="1" dirty="0" smtClean="0"/>
              <a:t>but </a:t>
            </a:r>
            <a:r>
              <a:rPr lang="en-US" sz="4500" i="1" dirty="0"/>
              <a:t>they don’t </a:t>
            </a:r>
            <a:r>
              <a:rPr lang="en-US" sz="4500" i="1" dirty="0" smtClean="0"/>
              <a:t>do anything…</a:t>
            </a:r>
            <a:endParaRPr lang="en-US" sz="45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56BEE2-C1CC-4253-8CBA-FD86B137C5C7}" type="slidenum">
              <a:rPr lang="en-US" smtClean="0"/>
              <a:t>32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70" y="519767"/>
            <a:ext cx="2470925" cy="2950032"/>
          </a:xfrm>
          <a:prstGeom prst="rect">
            <a:avLst/>
          </a:prstGeom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362" y="475021"/>
            <a:ext cx="2470925" cy="2950032"/>
          </a:xfrm>
          <a:prstGeom prst="rect">
            <a:avLst/>
          </a:prstGeom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164" y="487683"/>
            <a:ext cx="2470925" cy="2950032"/>
          </a:xfrm>
          <a:prstGeom prst="rect">
            <a:avLst/>
          </a:prstGeom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118" y="475021"/>
            <a:ext cx="2470925" cy="2950032"/>
          </a:xfrm>
          <a:prstGeom prst="rect">
            <a:avLst/>
          </a:prstGeom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920" y="519767"/>
            <a:ext cx="2470925" cy="2950032"/>
          </a:xfrm>
          <a:prstGeom prst="rect">
            <a:avLst/>
          </a:prstGeom>
          <a:effectLst/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4716" y="519767"/>
            <a:ext cx="2470925" cy="29500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1058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532604" y="397423"/>
            <a:ext cx="5447422" cy="93645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500" dirty="0" smtClean="0">
                <a:solidFill>
                  <a:schemeClr val="accent2"/>
                </a:solidFill>
              </a:rPr>
              <a:t>What </a:t>
            </a:r>
            <a:r>
              <a:rPr lang="en-US" sz="5500" dirty="0">
                <a:solidFill>
                  <a:schemeClr val="accent2"/>
                </a:solidFill>
              </a:rPr>
              <a:t>is it really?</a:t>
            </a:r>
          </a:p>
          <a:p>
            <a:pPr marL="42863" indent="0" algn="ctr">
              <a:buNone/>
            </a:pPr>
            <a:endParaRPr lang="en-US" sz="5400" dirty="0"/>
          </a:p>
          <a:p>
            <a:endParaRPr lang="en-US" sz="5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56BEE2-C1CC-4253-8CBA-FD86B137C5C7}" type="slidenum">
              <a:rPr lang="en-US" smtClean="0"/>
              <a:t>33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34" y="402320"/>
            <a:ext cx="5887807" cy="115750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027711" y="1011837"/>
            <a:ext cx="6171603" cy="5731864"/>
            <a:chOff x="6709004" y="340894"/>
            <a:chExt cx="5822472" cy="68580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9004" y="340894"/>
              <a:ext cx="5822472" cy="68580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 rot="175183">
              <a:off x="8086445" y="3204262"/>
              <a:ext cx="3925664" cy="1600438"/>
            </a:xfrm>
            <a:prstGeom prst="rect">
              <a:avLst/>
            </a:prstGeom>
            <a:noFill/>
            <a:effectLst>
              <a:outerShdw blurRad="50800" dist="76200" dir="5400000" algn="t" rotWithShape="0">
                <a:prstClr val="black">
                  <a:alpha val="40000"/>
                </a:prstClr>
              </a:outerShdw>
            </a:effectLst>
            <a:scene3d>
              <a:camera prst="isometricOffAxis1Righ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sz="4900" spc="-300" dirty="0" smtClean="0">
                  <a:solidFill>
                    <a:schemeClr val="bg1"/>
                  </a:solidFill>
                  <a:latin typeface="+mj-lt"/>
                </a:rPr>
                <a:t>CATALOG SHOPPING</a:t>
              </a:r>
              <a:endParaRPr lang="en-US" sz="4900" spc="-3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876144" y="5309777"/>
            <a:ext cx="6103882" cy="984885"/>
            <a:chOff x="5876144" y="5309777"/>
            <a:chExt cx="6103882" cy="984885"/>
          </a:xfrm>
        </p:grpSpPr>
        <p:grpSp>
          <p:nvGrpSpPr>
            <p:cNvPr id="34" name="Group 33"/>
            <p:cNvGrpSpPr/>
            <p:nvPr/>
          </p:nvGrpSpPr>
          <p:grpSpPr>
            <a:xfrm>
              <a:off x="5876144" y="5348973"/>
              <a:ext cx="6103882" cy="658695"/>
              <a:chOff x="5876144" y="2692888"/>
              <a:chExt cx="6103882" cy="658695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6652252" y="2692888"/>
                <a:ext cx="5327774" cy="658695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36" name="Straight Connector 35"/>
              <p:cNvCxnSpPr/>
              <p:nvPr/>
            </p:nvCxnSpPr>
            <p:spPr>
              <a:xfrm flipH="1" flipV="1">
                <a:off x="5876144" y="3022235"/>
                <a:ext cx="776108" cy="1"/>
              </a:xfrm>
              <a:prstGeom prst="line">
                <a:avLst/>
              </a:prstGeom>
              <a:ln w="25400">
                <a:solidFill>
                  <a:schemeClr val="tx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/>
            <p:cNvSpPr txBox="1"/>
            <p:nvPr/>
          </p:nvSpPr>
          <p:spPr>
            <a:xfrm>
              <a:off x="6751289" y="5309777"/>
              <a:ext cx="2063397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4000" dirty="0" smtClean="0"/>
                <a:t>Returns</a:t>
              </a:r>
              <a:endParaRPr lang="en-US" sz="4000" dirty="0"/>
            </a:p>
            <a:p>
              <a:endParaRPr lang="en-US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876144" y="2120149"/>
            <a:ext cx="6103882" cy="707886"/>
            <a:chOff x="5876144" y="2120149"/>
            <a:chExt cx="6103882" cy="707886"/>
          </a:xfrm>
        </p:grpSpPr>
        <p:grpSp>
          <p:nvGrpSpPr>
            <p:cNvPr id="23" name="Group 22"/>
            <p:cNvGrpSpPr/>
            <p:nvPr/>
          </p:nvGrpSpPr>
          <p:grpSpPr>
            <a:xfrm>
              <a:off x="5876144" y="2169340"/>
              <a:ext cx="6103882" cy="658695"/>
              <a:chOff x="5876144" y="2692888"/>
              <a:chExt cx="6103882" cy="65869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6652252" y="2692888"/>
                <a:ext cx="5327774" cy="658695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2" name="Straight Connector 21"/>
              <p:cNvCxnSpPr>
                <a:stCxn id="17" idx="1"/>
              </p:cNvCxnSpPr>
              <p:nvPr/>
            </p:nvCxnSpPr>
            <p:spPr>
              <a:xfrm flipH="1" flipV="1">
                <a:off x="5876144" y="3022235"/>
                <a:ext cx="776108" cy="1"/>
              </a:xfrm>
              <a:prstGeom prst="line">
                <a:avLst/>
              </a:prstGeom>
              <a:ln w="25400">
                <a:solidFill>
                  <a:schemeClr val="tx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TextBox 36"/>
            <p:cNvSpPr txBox="1"/>
            <p:nvPr/>
          </p:nvSpPr>
          <p:spPr>
            <a:xfrm>
              <a:off x="6751289" y="2120149"/>
              <a:ext cx="23740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4000" dirty="0" smtClean="0"/>
                <a:t>Browsing</a:t>
              </a:r>
              <a:endParaRPr lang="en-US" sz="4000" dirty="0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876144" y="3656172"/>
            <a:ext cx="6234648" cy="742556"/>
            <a:chOff x="5876144" y="3656172"/>
            <a:chExt cx="6234648" cy="742556"/>
          </a:xfrm>
        </p:grpSpPr>
        <p:grpSp>
          <p:nvGrpSpPr>
            <p:cNvPr id="27" name="Group 26"/>
            <p:cNvGrpSpPr/>
            <p:nvPr/>
          </p:nvGrpSpPr>
          <p:grpSpPr>
            <a:xfrm>
              <a:off x="5876144" y="3740033"/>
              <a:ext cx="6103882" cy="658695"/>
              <a:chOff x="5876144" y="2692888"/>
              <a:chExt cx="6103882" cy="658695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6652252" y="2692888"/>
                <a:ext cx="5327774" cy="658695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9" name="Straight Connector 28"/>
              <p:cNvCxnSpPr/>
              <p:nvPr/>
            </p:nvCxnSpPr>
            <p:spPr>
              <a:xfrm flipH="1" flipV="1">
                <a:off x="5876144" y="3022235"/>
                <a:ext cx="776108" cy="1"/>
              </a:xfrm>
              <a:prstGeom prst="line">
                <a:avLst/>
              </a:prstGeom>
              <a:ln w="25400">
                <a:solidFill>
                  <a:schemeClr val="tx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/>
            <p:cNvSpPr txBox="1"/>
            <p:nvPr/>
          </p:nvSpPr>
          <p:spPr>
            <a:xfrm>
              <a:off x="6680171" y="3656172"/>
              <a:ext cx="54306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4000" dirty="0" smtClean="0"/>
                <a:t>Credit </a:t>
              </a:r>
              <a:r>
                <a:rPr lang="en-US" sz="4000" dirty="0"/>
                <a:t>card </a:t>
              </a:r>
              <a:r>
                <a:rPr lang="en-US" sz="4000" dirty="0" smtClean="0"/>
                <a:t>processing</a:t>
              </a:r>
              <a:endParaRPr lang="en-US" sz="4000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876144" y="2914841"/>
            <a:ext cx="6103882" cy="707886"/>
            <a:chOff x="5876144" y="2914841"/>
            <a:chExt cx="6103882" cy="707886"/>
          </a:xfrm>
        </p:grpSpPr>
        <p:grpSp>
          <p:nvGrpSpPr>
            <p:cNvPr id="24" name="Group 23"/>
            <p:cNvGrpSpPr/>
            <p:nvPr/>
          </p:nvGrpSpPr>
          <p:grpSpPr>
            <a:xfrm>
              <a:off x="5876144" y="2964032"/>
              <a:ext cx="6103882" cy="658695"/>
              <a:chOff x="5876144" y="2692888"/>
              <a:chExt cx="6103882" cy="658695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6652252" y="2692888"/>
                <a:ext cx="5327774" cy="658695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 flipH="1" flipV="1">
                <a:off x="5876144" y="3022235"/>
                <a:ext cx="776108" cy="1"/>
              </a:xfrm>
              <a:prstGeom prst="line">
                <a:avLst/>
              </a:prstGeom>
              <a:ln w="25400">
                <a:solidFill>
                  <a:schemeClr val="tx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TextBox 38"/>
            <p:cNvSpPr txBox="1"/>
            <p:nvPr/>
          </p:nvSpPr>
          <p:spPr>
            <a:xfrm>
              <a:off x="6751289" y="2914841"/>
              <a:ext cx="23892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4000" dirty="0" smtClean="0"/>
                <a:t>Ordering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876144" y="4466842"/>
            <a:ext cx="6103882" cy="707886"/>
            <a:chOff x="5876144" y="4466842"/>
            <a:chExt cx="6103882" cy="707886"/>
          </a:xfrm>
        </p:grpSpPr>
        <p:grpSp>
          <p:nvGrpSpPr>
            <p:cNvPr id="31" name="Group 30"/>
            <p:cNvGrpSpPr/>
            <p:nvPr/>
          </p:nvGrpSpPr>
          <p:grpSpPr>
            <a:xfrm>
              <a:off x="5876144" y="4516033"/>
              <a:ext cx="6103882" cy="658695"/>
              <a:chOff x="5876144" y="2692888"/>
              <a:chExt cx="6103882" cy="658695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6652252" y="2692888"/>
                <a:ext cx="5327774" cy="658695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33" name="Straight Connector 32"/>
              <p:cNvCxnSpPr/>
              <p:nvPr/>
            </p:nvCxnSpPr>
            <p:spPr>
              <a:xfrm flipH="1" flipV="1">
                <a:off x="5876144" y="3022235"/>
                <a:ext cx="776108" cy="1"/>
              </a:xfrm>
              <a:prstGeom prst="line">
                <a:avLst/>
              </a:prstGeom>
              <a:ln w="25400">
                <a:solidFill>
                  <a:schemeClr val="tx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TextBox 39"/>
            <p:cNvSpPr txBox="1"/>
            <p:nvPr/>
          </p:nvSpPr>
          <p:spPr>
            <a:xfrm>
              <a:off x="6716829" y="4466842"/>
              <a:ext cx="422486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4000" dirty="0" smtClean="0"/>
                <a:t>Shipping/delivery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165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56BEE2-C1CC-4253-8CBA-FD86B137C5C7}" type="slidenum">
              <a:rPr lang="en-US" smtClean="0"/>
              <a:t>34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-1" y="0"/>
            <a:ext cx="6761954" cy="6858000"/>
            <a:chOff x="-1" y="0"/>
            <a:chExt cx="6761954" cy="6858000"/>
          </a:xfrm>
        </p:grpSpPr>
        <p:sp>
          <p:nvSpPr>
            <p:cNvPr id="2" name="Rectangle 1"/>
            <p:cNvSpPr/>
            <p:nvPr/>
          </p:nvSpPr>
          <p:spPr>
            <a:xfrm>
              <a:off x="-1" y="0"/>
              <a:ext cx="6761953" cy="685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91548" y="1397674"/>
              <a:ext cx="6470405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spc="-150" dirty="0" smtClean="0">
                  <a:solidFill>
                    <a:schemeClr val="accent2"/>
                  </a:solidFill>
                  <a:latin typeface="+mj-lt"/>
                </a:rPr>
                <a:t>Expressing the </a:t>
              </a:r>
            </a:p>
            <a:p>
              <a:pPr algn="ctr"/>
              <a:r>
                <a:rPr lang="en-US" sz="8000" spc="-150" dirty="0" smtClean="0">
                  <a:solidFill>
                    <a:schemeClr val="bg1"/>
                  </a:solidFill>
                  <a:latin typeface="+mj-lt"/>
                </a:rPr>
                <a:t>Data</a:t>
              </a:r>
              <a:endParaRPr lang="en-US" dirty="0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501" y="895550"/>
            <a:ext cx="4787175" cy="478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79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465221" y="-360588"/>
            <a:ext cx="8678779" cy="2371764"/>
          </a:xfrm>
        </p:spPr>
        <p:txBody>
          <a:bodyPr>
            <a:noAutofit/>
          </a:bodyPr>
          <a:lstStyle/>
          <a:p>
            <a:pPr algn="ctr"/>
            <a:r>
              <a:rPr lang="en-US" sz="8000" spc="-150" dirty="0">
                <a:solidFill>
                  <a:schemeClr val="accent2"/>
                </a:solidFill>
              </a:rPr>
              <a:t>WHAT IS CS?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17095" y="2496922"/>
            <a:ext cx="8572501" cy="3679659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endParaRPr lang="en-US" sz="4400" spc="-150" dirty="0"/>
          </a:p>
          <a:p>
            <a:pPr>
              <a:buFont typeface="Wingdings" charset="2"/>
              <a:buChar char="Ø"/>
            </a:pPr>
            <a:r>
              <a:rPr lang="en-US" sz="4400" spc="-150" dirty="0"/>
              <a:t> The art of building (software)   </a:t>
            </a:r>
            <a:r>
              <a:rPr lang="en-US" sz="4400" spc="-150" dirty="0">
                <a:solidFill>
                  <a:schemeClr val="bg1"/>
                </a:solidFill>
              </a:rPr>
              <a:t>aa</a:t>
            </a:r>
            <a:r>
              <a:rPr lang="en-US" sz="4400" spc="-150" dirty="0"/>
              <a:t>machines </a:t>
            </a:r>
            <a:endParaRPr lang="en-US" sz="3600" spc="-150" dirty="0"/>
          </a:p>
        </p:txBody>
      </p:sp>
      <p:sp>
        <p:nvSpPr>
          <p:cNvPr id="8" name="Content Placeholder 1"/>
          <p:cNvSpPr>
            <a:spLocks noGrp="1"/>
          </p:cNvSpPr>
          <p:nvPr>
            <p:ph sz="half" idx="2"/>
          </p:nvPr>
        </p:nvSpPr>
        <p:spPr>
          <a:xfrm>
            <a:off x="417095" y="1720780"/>
            <a:ext cx="7000373" cy="1552285"/>
          </a:xfrm>
        </p:spPr>
        <p:txBody>
          <a:bodyPr>
            <a:normAutofit/>
          </a:bodyPr>
          <a:lstStyle/>
          <a:p>
            <a:endParaRPr lang="en-US" dirty="0"/>
          </a:p>
          <a:p>
            <a:pPr>
              <a:buFont typeface="Wingdings" charset="2"/>
              <a:buChar char="Ø"/>
            </a:pPr>
            <a:r>
              <a:rPr lang="en-US" sz="4400" spc="-150" dirty="0"/>
              <a:t> The theory of computing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56BEE2-C1CC-4253-8CBA-FD86B137C5C7}" type="slidenum">
              <a:rPr lang="en-US" smtClean="0">
                <a:solidFill>
                  <a:schemeClr val="bg1"/>
                </a:solidFill>
              </a:rPr>
              <a:t>4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041" y="680666"/>
            <a:ext cx="4267200" cy="4810415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  <a:scene3d>
            <a:camera prst="perspectiveContrastingLef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97404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  <p:bldP spid="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738" y="2591029"/>
            <a:ext cx="2857500" cy="28575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56BEE2-C1CC-4253-8CBA-FD86B137C5C7}" type="slidenum">
              <a:rPr lang="en-US" smtClean="0"/>
              <a:t>5</a:t>
            </a:fld>
            <a:endParaRPr lang="en-US" dirty="0"/>
          </a:p>
        </p:txBody>
      </p:sp>
      <p:sp>
        <p:nvSpPr>
          <p:cNvPr id="28" name="Title 2"/>
          <p:cNvSpPr txBox="1">
            <a:spLocks/>
          </p:cNvSpPr>
          <p:nvPr/>
        </p:nvSpPr>
        <p:spPr>
          <a:xfrm>
            <a:off x="241265" y="509946"/>
            <a:ext cx="11295529" cy="18865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7200" spc="-150" dirty="0">
                <a:latin typeface="+mn-lt"/>
              </a:rPr>
              <a:t>CS is about </a:t>
            </a:r>
          </a:p>
          <a:p>
            <a:pPr fontAlgn="auto">
              <a:spcAft>
                <a:spcPts val="0"/>
              </a:spcAft>
            </a:pPr>
            <a:r>
              <a:rPr lang="en-US" sz="7200" spc="-150" dirty="0">
                <a:solidFill>
                  <a:schemeClr val="accent1"/>
                </a:solidFill>
              </a:rPr>
              <a:t>SOLVING PROBLEMS</a:t>
            </a:r>
          </a:p>
        </p:txBody>
      </p:sp>
      <p:sp>
        <p:nvSpPr>
          <p:cNvPr id="3" name="Striped Right Arrow 2"/>
          <p:cNvSpPr/>
          <p:nvPr/>
        </p:nvSpPr>
        <p:spPr>
          <a:xfrm>
            <a:off x="2997269" y="3432079"/>
            <a:ext cx="1669469" cy="1108817"/>
          </a:xfrm>
          <a:prstGeom prst="stripedRigh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Striped Right Arrow 28"/>
          <p:cNvSpPr/>
          <p:nvPr/>
        </p:nvSpPr>
        <p:spPr>
          <a:xfrm>
            <a:off x="7542769" y="3429000"/>
            <a:ext cx="1669469" cy="1108817"/>
          </a:xfrm>
          <a:prstGeom prst="stripedRigh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922341" y="2890395"/>
            <a:ext cx="2794479" cy="3159549"/>
            <a:chOff x="4844861" y="2673702"/>
            <a:chExt cx="2794479" cy="3159549"/>
          </a:xfrm>
        </p:grpSpPr>
        <p:sp>
          <p:nvSpPr>
            <p:cNvPr id="7" name="TextBox 6"/>
            <p:cNvSpPr txBox="1"/>
            <p:nvPr/>
          </p:nvSpPr>
          <p:spPr>
            <a:xfrm>
              <a:off x="5242160" y="5063810"/>
              <a:ext cx="23971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400" dirty="0"/>
            </a:p>
          </p:txBody>
        </p:sp>
        <p:sp>
          <p:nvSpPr>
            <p:cNvPr id="32" name="Oval 31"/>
            <p:cNvSpPr/>
            <p:nvPr/>
          </p:nvSpPr>
          <p:spPr>
            <a:xfrm>
              <a:off x="4844861" y="2673702"/>
              <a:ext cx="2356081" cy="2254066"/>
            </a:xfrm>
            <a:prstGeom prst="ellipse">
              <a:avLst/>
            </a:prstGeom>
            <a:solidFill>
              <a:schemeClr val="accent1">
                <a:lumMod val="65000"/>
                <a:lumOff val="35000"/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878113" y="3429000"/>
              <a:ext cx="23433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+mj-lt"/>
                </a:rPr>
                <a:t>PROCESS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29813" y="2763723"/>
            <a:ext cx="2503278" cy="3069527"/>
            <a:chOff x="429813" y="2763723"/>
            <a:chExt cx="2503278" cy="3069527"/>
          </a:xfrm>
        </p:grpSpPr>
        <p:sp>
          <p:nvSpPr>
            <p:cNvPr id="16" name="Oval 15"/>
            <p:cNvSpPr/>
            <p:nvPr/>
          </p:nvSpPr>
          <p:spPr>
            <a:xfrm>
              <a:off x="429813" y="2763723"/>
              <a:ext cx="2356081" cy="2254066"/>
            </a:xfrm>
            <a:prstGeom prst="ellips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98748" y="5063809"/>
              <a:ext cx="193434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4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97374" y="3516660"/>
              <a:ext cx="162095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2700" indent="-12700" algn="ctr"/>
              <a:r>
                <a:rPr lang="en-US" sz="3200" dirty="0">
                  <a:solidFill>
                    <a:schemeClr val="accent3"/>
                  </a:solidFill>
                  <a:latin typeface="+mj-lt"/>
                </a:rPr>
                <a:t>INPUT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9340953" y="2763723"/>
            <a:ext cx="2356081" cy="2254066"/>
            <a:chOff x="9340953" y="2763723"/>
            <a:chExt cx="2356081" cy="2254066"/>
          </a:xfrm>
          <a:solidFill>
            <a:srgbClr val="C00000"/>
          </a:solidFill>
        </p:grpSpPr>
        <p:sp>
          <p:nvSpPr>
            <p:cNvPr id="15" name="Oval 14"/>
            <p:cNvSpPr/>
            <p:nvPr/>
          </p:nvSpPr>
          <p:spPr>
            <a:xfrm>
              <a:off x="9340953" y="2763723"/>
              <a:ext cx="2356081" cy="225406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469667" y="3516660"/>
              <a:ext cx="2098652" cy="584775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+mj-lt"/>
                </a:rPr>
                <a:t>OUTPUT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38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634"/>
          <p:cNvSpPr>
            <a:spLocks noGrp="1"/>
          </p:cNvSpPr>
          <p:nvPr/>
        </p:nvSpPr>
        <p:spPr>
          <a:xfrm>
            <a:off x="6437992" y="195278"/>
            <a:ext cx="5754008" cy="69702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2" h="21141" extrusionOk="0">
                <a:moveTo>
                  <a:pt x="1988" y="8146"/>
                </a:moveTo>
                <a:cubicBezTo>
                  <a:pt x="1988" y="8146"/>
                  <a:pt x="2362" y="7689"/>
                  <a:pt x="1988" y="7185"/>
                </a:cubicBezTo>
                <a:cubicBezTo>
                  <a:pt x="1615" y="6682"/>
                  <a:pt x="1864" y="4805"/>
                  <a:pt x="2736" y="3524"/>
                </a:cubicBezTo>
                <a:cubicBezTo>
                  <a:pt x="3608" y="2243"/>
                  <a:pt x="4357" y="1284"/>
                  <a:pt x="9026" y="412"/>
                </a:cubicBezTo>
                <a:cubicBezTo>
                  <a:pt x="13695" y="-459"/>
                  <a:pt x="16130" y="87"/>
                  <a:pt x="18368" y="1694"/>
                </a:cubicBezTo>
                <a:cubicBezTo>
                  <a:pt x="20600" y="3296"/>
                  <a:pt x="21328" y="5583"/>
                  <a:pt x="20672" y="7872"/>
                </a:cubicBezTo>
                <a:cubicBezTo>
                  <a:pt x="20021" y="10146"/>
                  <a:pt x="17725" y="10500"/>
                  <a:pt x="17745" y="12814"/>
                </a:cubicBezTo>
                <a:cubicBezTo>
                  <a:pt x="17769" y="15497"/>
                  <a:pt x="21201" y="21013"/>
                  <a:pt x="21432" y="21141"/>
                </a:cubicBezTo>
                <a:lnTo>
                  <a:pt x="9088" y="21141"/>
                </a:lnTo>
                <a:cubicBezTo>
                  <a:pt x="9093" y="21126"/>
                  <a:pt x="9197" y="20778"/>
                  <a:pt x="9271" y="20280"/>
                </a:cubicBezTo>
                <a:cubicBezTo>
                  <a:pt x="9395" y="19445"/>
                  <a:pt x="9402" y="18363"/>
                  <a:pt x="8964" y="17299"/>
                </a:cubicBezTo>
                <a:cubicBezTo>
                  <a:pt x="8964" y="17299"/>
                  <a:pt x="7959" y="15634"/>
                  <a:pt x="7189" y="15669"/>
                </a:cubicBezTo>
                <a:cubicBezTo>
                  <a:pt x="6418" y="15703"/>
                  <a:pt x="4083" y="15892"/>
                  <a:pt x="3452" y="15823"/>
                </a:cubicBezTo>
                <a:cubicBezTo>
                  <a:pt x="2821" y="15754"/>
                  <a:pt x="2214" y="15600"/>
                  <a:pt x="2261" y="14793"/>
                </a:cubicBezTo>
                <a:cubicBezTo>
                  <a:pt x="2308" y="13987"/>
                  <a:pt x="2238" y="13849"/>
                  <a:pt x="1887" y="13678"/>
                </a:cubicBezTo>
                <a:cubicBezTo>
                  <a:pt x="1537" y="13506"/>
                  <a:pt x="1397" y="13180"/>
                  <a:pt x="1677" y="13009"/>
                </a:cubicBezTo>
                <a:cubicBezTo>
                  <a:pt x="1957" y="12837"/>
                  <a:pt x="1957" y="12837"/>
                  <a:pt x="1957" y="12837"/>
                </a:cubicBezTo>
                <a:cubicBezTo>
                  <a:pt x="1957" y="12837"/>
                  <a:pt x="1747" y="12734"/>
                  <a:pt x="1420" y="12580"/>
                </a:cubicBezTo>
                <a:cubicBezTo>
                  <a:pt x="1093" y="12425"/>
                  <a:pt x="1163" y="12202"/>
                  <a:pt x="1257" y="12030"/>
                </a:cubicBezTo>
                <a:cubicBezTo>
                  <a:pt x="1350" y="11859"/>
                  <a:pt x="1537" y="11464"/>
                  <a:pt x="1327" y="11395"/>
                </a:cubicBezTo>
                <a:cubicBezTo>
                  <a:pt x="1116" y="11327"/>
                  <a:pt x="743" y="11155"/>
                  <a:pt x="416" y="11018"/>
                </a:cubicBezTo>
                <a:cubicBezTo>
                  <a:pt x="89" y="10881"/>
                  <a:pt x="-168" y="10640"/>
                  <a:pt x="136" y="10246"/>
                </a:cubicBezTo>
                <a:cubicBezTo>
                  <a:pt x="439" y="9851"/>
                  <a:pt x="1988" y="8146"/>
                  <a:pt x="1988" y="8146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lIns="0" tIns="0" rIns="0" bIns="0" anchor="ctr"/>
          <a:lstStyle>
            <a:lvl1pPr marL="0" marR="0" indent="0" algn="l" defTabSz="584200" rtl="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A6AAA9"/>
                </a:solidFill>
                <a:uFillTx/>
                <a:latin typeface="+mj-lt"/>
                <a:ea typeface="+mj-ea"/>
                <a:cs typeface="+mj-cs"/>
                <a:sym typeface="Avenir Book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A6AAA9"/>
                </a:solidFill>
                <a:uFillTx/>
                <a:latin typeface="+mj-lt"/>
                <a:ea typeface="+mj-ea"/>
                <a:cs typeface="+mj-cs"/>
                <a:sym typeface="Avenir Book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A6AAA9"/>
                </a:solidFill>
                <a:uFillTx/>
                <a:latin typeface="+mj-lt"/>
                <a:ea typeface="+mj-ea"/>
                <a:cs typeface="+mj-cs"/>
                <a:sym typeface="Avenir Book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A6AAA9"/>
                </a:solidFill>
                <a:uFillTx/>
                <a:latin typeface="+mj-lt"/>
                <a:ea typeface="+mj-ea"/>
                <a:cs typeface="+mj-cs"/>
                <a:sym typeface="Avenir Book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A6AAA9"/>
                </a:solidFill>
                <a:uFillTx/>
                <a:latin typeface="+mj-lt"/>
                <a:ea typeface="+mj-ea"/>
                <a:cs typeface="+mj-cs"/>
                <a:sym typeface="Avenir Book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A6AAA9"/>
                </a:solidFill>
                <a:uFillTx/>
                <a:latin typeface="+mj-lt"/>
                <a:ea typeface="+mj-ea"/>
                <a:cs typeface="+mj-cs"/>
                <a:sym typeface="Avenir Book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A6AAA9"/>
                </a:solidFill>
                <a:uFillTx/>
                <a:latin typeface="+mj-lt"/>
                <a:ea typeface="+mj-ea"/>
                <a:cs typeface="+mj-cs"/>
                <a:sym typeface="Avenir Book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A6AAA9"/>
                </a:solidFill>
                <a:uFillTx/>
                <a:latin typeface="+mj-lt"/>
                <a:ea typeface="+mj-ea"/>
                <a:cs typeface="+mj-cs"/>
                <a:sym typeface="Avenir Book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A6AAA9"/>
                </a:solidFill>
                <a:uFillTx/>
                <a:latin typeface="+mj-lt"/>
                <a:ea typeface="+mj-ea"/>
                <a:cs typeface="+mj-cs"/>
                <a:sym typeface="Avenir Book"/>
              </a:defRPr>
            </a:lvl9pPr>
          </a:lstStyle>
          <a:p>
            <a:pPr algn="ctr">
              <a:lnSpc>
                <a:spcPct val="90000"/>
              </a:lnSpc>
              <a:spcBef>
                <a:spcPts val="1000"/>
              </a:spcBef>
              <a:defRPr spc="0">
                <a:solidFill>
                  <a:srgbClr val="A7AAA9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endParaRPr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0836" y="660020"/>
            <a:ext cx="8631049" cy="3071661"/>
          </a:xfrm>
        </p:spPr>
        <p:txBody>
          <a:bodyPr>
            <a:noAutofit/>
          </a:bodyPr>
          <a:lstStyle/>
          <a:p>
            <a:r>
              <a:rPr lang="en-US" sz="7200" spc="-150" dirty="0" smtClean="0">
                <a:solidFill>
                  <a:schemeClr val="accent1"/>
                </a:solidFill>
                <a:latin typeface="+mn-lt"/>
              </a:rPr>
              <a:t>People are </a:t>
            </a:r>
            <a:r>
              <a:rPr lang="en-US" sz="7200" spc="-150" dirty="0" smtClean="0">
                <a:solidFill>
                  <a:schemeClr val="accent1"/>
                </a:solidFill>
              </a:rPr>
              <a:t>SOPHISTICATED</a:t>
            </a:r>
            <a:endParaRPr lang="en-US" sz="7200" spc="-150" dirty="0">
              <a:solidFill>
                <a:schemeClr val="accent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695" y="-374985"/>
            <a:ext cx="6350860" cy="3071661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US" dirty="0"/>
              <a:t>We understand </a:t>
            </a:r>
            <a:r>
              <a:rPr lang="en-US" dirty="0" smtClean="0"/>
              <a:t>very complicated information.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56BEE2-C1CC-4253-8CBA-FD86B137C5C7}" type="slidenum">
              <a:rPr lang="en-US" smtClean="0"/>
              <a:t>6</a:t>
            </a:fld>
            <a:endParaRPr lang="en-US" dirty="0"/>
          </a:p>
        </p:txBody>
      </p:sp>
      <p:sp>
        <p:nvSpPr>
          <p:cNvPr id="29" name="Shape 635"/>
          <p:cNvSpPr>
            <a:spLocks noGrp="1"/>
          </p:cNvSpPr>
          <p:nvPr/>
        </p:nvSpPr>
        <p:spPr>
          <a:xfrm>
            <a:off x="7973166" y="483987"/>
            <a:ext cx="1680119" cy="17118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72" h="21580" extrusionOk="0">
                <a:moveTo>
                  <a:pt x="16995" y="17238"/>
                </a:moveTo>
                <a:cubicBezTo>
                  <a:pt x="17029" y="17146"/>
                  <a:pt x="17396" y="16848"/>
                  <a:pt x="17389" y="16774"/>
                </a:cubicBezTo>
                <a:cubicBezTo>
                  <a:pt x="17351" y="16382"/>
                  <a:pt x="16850" y="16288"/>
                  <a:pt x="17491" y="16045"/>
                </a:cubicBezTo>
                <a:cubicBezTo>
                  <a:pt x="18391" y="15702"/>
                  <a:pt x="17316" y="15501"/>
                  <a:pt x="17294" y="15266"/>
                </a:cubicBezTo>
                <a:cubicBezTo>
                  <a:pt x="17272" y="15036"/>
                  <a:pt x="17758" y="14994"/>
                  <a:pt x="17491" y="14492"/>
                </a:cubicBezTo>
                <a:cubicBezTo>
                  <a:pt x="17225" y="13985"/>
                  <a:pt x="17397" y="13633"/>
                  <a:pt x="17689" y="13558"/>
                </a:cubicBezTo>
                <a:cubicBezTo>
                  <a:pt x="17982" y="13482"/>
                  <a:pt x="18560" y="13251"/>
                  <a:pt x="18478" y="12623"/>
                </a:cubicBezTo>
                <a:cubicBezTo>
                  <a:pt x="18396" y="11995"/>
                  <a:pt x="18922" y="11890"/>
                  <a:pt x="20255" y="11379"/>
                </a:cubicBezTo>
                <a:cubicBezTo>
                  <a:pt x="21586" y="10868"/>
                  <a:pt x="20014" y="10307"/>
                  <a:pt x="19267" y="10135"/>
                </a:cubicBezTo>
                <a:cubicBezTo>
                  <a:pt x="18521" y="9964"/>
                  <a:pt x="18165" y="9167"/>
                  <a:pt x="18478" y="8891"/>
                </a:cubicBezTo>
                <a:cubicBezTo>
                  <a:pt x="18791" y="8614"/>
                  <a:pt x="19049" y="8091"/>
                  <a:pt x="18677" y="7802"/>
                </a:cubicBezTo>
                <a:cubicBezTo>
                  <a:pt x="18302" y="7513"/>
                  <a:pt x="18366" y="7203"/>
                  <a:pt x="18873" y="7180"/>
                </a:cubicBezTo>
                <a:cubicBezTo>
                  <a:pt x="19379" y="7157"/>
                  <a:pt x="19450" y="6696"/>
                  <a:pt x="19072" y="6403"/>
                </a:cubicBezTo>
                <a:cubicBezTo>
                  <a:pt x="18689" y="6105"/>
                  <a:pt x="18246" y="5368"/>
                  <a:pt x="19267" y="4689"/>
                </a:cubicBezTo>
                <a:cubicBezTo>
                  <a:pt x="20289" y="4015"/>
                  <a:pt x="18641" y="3462"/>
                  <a:pt x="17689" y="2825"/>
                </a:cubicBezTo>
                <a:cubicBezTo>
                  <a:pt x="16736" y="2185"/>
                  <a:pt x="16836" y="1284"/>
                  <a:pt x="17294" y="957"/>
                </a:cubicBezTo>
                <a:cubicBezTo>
                  <a:pt x="17633" y="714"/>
                  <a:pt x="17686" y="232"/>
                  <a:pt x="17691" y="0"/>
                </a:cubicBezTo>
                <a:cubicBezTo>
                  <a:pt x="17405" y="56"/>
                  <a:pt x="17218" y="27"/>
                  <a:pt x="16931" y="44"/>
                </a:cubicBezTo>
                <a:cubicBezTo>
                  <a:pt x="16660" y="56"/>
                  <a:pt x="16112" y="69"/>
                  <a:pt x="15847" y="123"/>
                </a:cubicBezTo>
                <a:cubicBezTo>
                  <a:pt x="15465" y="199"/>
                  <a:pt x="14718" y="433"/>
                  <a:pt x="14392" y="605"/>
                </a:cubicBezTo>
                <a:cubicBezTo>
                  <a:pt x="14165" y="727"/>
                  <a:pt x="13821" y="1076"/>
                  <a:pt x="13621" y="1225"/>
                </a:cubicBezTo>
                <a:cubicBezTo>
                  <a:pt x="13519" y="1301"/>
                  <a:pt x="13323" y="1472"/>
                  <a:pt x="13195" y="1514"/>
                </a:cubicBezTo>
                <a:cubicBezTo>
                  <a:pt x="12826" y="1631"/>
                  <a:pt x="12002" y="1548"/>
                  <a:pt x="11609" y="1602"/>
                </a:cubicBezTo>
                <a:cubicBezTo>
                  <a:pt x="11151" y="1665"/>
                  <a:pt x="10239" y="1851"/>
                  <a:pt x="9814" y="2000"/>
                </a:cubicBezTo>
                <a:cubicBezTo>
                  <a:pt x="9633" y="2067"/>
                  <a:pt x="9308" y="2252"/>
                  <a:pt x="9144" y="2342"/>
                </a:cubicBezTo>
                <a:cubicBezTo>
                  <a:pt x="8909" y="2465"/>
                  <a:pt x="8444" y="2727"/>
                  <a:pt x="8222" y="2867"/>
                </a:cubicBezTo>
                <a:cubicBezTo>
                  <a:pt x="7927" y="3052"/>
                  <a:pt x="7365" y="3450"/>
                  <a:pt x="7090" y="3653"/>
                </a:cubicBezTo>
                <a:cubicBezTo>
                  <a:pt x="6812" y="3854"/>
                  <a:pt x="6243" y="4252"/>
                  <a:pt x="6006" y="4484"/>
                </a:cubicBezTo>
                <a:cubicBezTo>
                  <a:pt x="5930" y="4557"/>
                  <a:pt x="5828" y="4736"/>
                  <a:pt x="5747" y="4807"/>
                </a:cubicBezTo>
                <a:cubicBezTo>
                  <a:pt x="5707" y="4843"/>
                  <a:pt x="5611" y="4903"/>
                  <a:pt x="5560" y="4926"/>
                </a:cubicBezTo>
                <a:cubicBezTo>
                  <a:pt x="5353" y="5025"/>
                  <a:pt x="4862" y="5102"/>
                  <a:pt x="4665" y="5215"/>
                </a:cubicBezTo>
                <a:cubicBezTo>
                  <a:pt x="4403" y="5368"/>
                  <a:pt x="4016" y="5796"/>
                  <a:pt x="3830" y="6009"/>
                </a:cubicBezTo>
                <a:cubicBezTo>
                  <a:pt x="3530" y="6361"/>
                  <a:pt x="2972" y="7098"/>
                  <a:pt x="2789" y="7496"/>
                </a:cubicBezTo>
                <a:cubicBezTo>
                  <a:pt x="2707" y="7682"/>
                  <a:pt x="2600" y="8074"/>
                  <a:pt x="2608" y="8269"/>
                </a:cubicBezTo>
                <a:cubicBezTo>
                  <a:pt x="2611" y="8371"/>
                  <a:pt x="2800" y="8577"/>
                  <a:pt x="2738" y="8667"/>
                </a:cubicBezTo>
                <a:cubicBezTo>
                  <a:pt x="2610" y="8843"/>
                  <a:pt x="1956" y="8780"/>
                  <a:pt x="1753" y="8904"/>
                </a:cubicBezTo>
                <a:cubicBezTo>
                  <a:pt x="1445" y="9096"/>
                  <a:pt x="1132" y="9697"/>
                  <a:pt x="939" y="9967"/>
                </a:cubicBezTo>
                <a:cubicBezTo>
                  <a:pt x="794" y="10169"/>
                  <a:pt x="508" y="10575"/>
                  <a:pt x="388" y="10784"/>
                </a:cubicBezTo>
                <a:cubicBezTo>
                  <a:pt x="294" y="10956"/>
                  <a:pt x="131" y="11306"/>
                  <a:pt x="82" y="11488"/>
                </a:cubicBezTo>
                <a:cubicBezTo>
                  <a:pt x="35" y="11651"/>
                  <a:pt x="-14" y="11991"/>
                  <a:pt x="3" y="12158"/>
                </a:cubicBezTo>
                <a:cubicBezTo>
                  <a:pt x="34" y="12443"/>
                  <a:pt x="275" y="12992"/>
                  <a:pt x="364" y="13268"/>
                </a:cubicBezTo>
                <a:cubicBezTo>
                  <a:pt x="414" y="13415"/>
                  <a:pt x="465" y="13713"/>
                  <a:pt x="552" y="13846"/>
                </a:cubicBezTo>
                <a:cubicBezTo>
                  <a:pt x="610" y="13926"/>
                  <a:pt x="853" y="14031"/>
                  <a:pt x="868" y="14123"/>
                </a:cubicBezTo>
                <a:cubicBezTo>
                  <a:pt x="907" y="14366"/>
                  <a:pt x="383" y="14756"/>
                  <a:pt x="283" y="14990"/>
                </a:cubicBezTo>
                <a:cubicBezTo>
                  <a:pt x="208" y="15166"/>
                  <a:pt x="116" y="15543"/>
                  <a:pt x="124" y="15727"/>
                </a:cubicBezTo>
                <a:cubicBezTo>
                  <a:pt x="140" y="15957"/>
                  <a:pt x="311" y="16410"/>
                  <a:pt x="418" y="16624"/>
                </a:cubicBezTo>
                <a:cubicBezTo>
                  <a:pt x="484" y="16758"/>
                  <a:pt x="658" y="17009"/>
                  <a:pt x="754" y="17126"/>
                </a:cubicBezTo>
                <a:cubicBezTo>
                  <a:pt x="1074" y="17537"/>
                  <a:pt x="1766" y="18341"/>
                  <a:pt x="2182" y="18693"/>
                </a:cubicBezTo>
                <a:cubicBezTo>
                  <a:pt x="2418" y="18890"/>
                  <a:pt x="2945" y="19229"/>
                  <a:pt x="3226" y="19384"/>
                </a:cubicBezTo>
                <a:cubicBezTo>
                  <a:pt x="3706" y="19653"/>
                  <a:pt x="4731" y="20109"/>
                  <a:pt x="5248" y="20327"/>
                </a:cubicBezTo>
                <a:cubicBezTo>
                  <a:pt x="5695" y="20515"/>
                  <a:pt x="6594" y="20875"/>
                  <a:pt x="7068" y="21009"/>
                </a:cubicBezTo>
                <a:cubicBezTo>
                  <a:pt x="7726" y="21198"/>
                  <a:pt x="9084" y="21508"/>
                  <a:pt x="9783" y="21571"/>
                </a:cubicBezTo>
                <a:cubicBezTo>
                  <a:pt x="10168" y="21600"/>
                  <a:pt x="10942" y="21554"/>
                  <a:pt x="11329" y="21516"/>
                </a:cubicBezTo>
                <a:cubicBezTo>
                  <a:pt x="12114" y="21441"/>
                  <a:pt x="13648" y="21123"/>
                  <a:pt x="14423" y="21006"/>
                </a:cubicBezTo>
                <a:cubicBezTo>
                  <a:pt x="14539" y="20989"/>
                  <a:pt x="14987" y="20699"/>
                  <a:pt x="15119" y="20555"/>
                </a:cubicBezTo>
                <a:cubicBezTo>
                  <a:pt x="15269" y="20393"/>
                  <a:pt x="15221" y="19879"/>
                  <a:pt x="15558" y="19830"/>
                </a:cubicBezTo>
                <a:cubicBezTo>
                  <a:pt x="15780" y="19798"/>
                  <a:pt x="15942" y="19364"/>
                  <a:pt x="15949" y="19185"/>
                </a:cubicBezTo>
                <a:cubicBezTo>
                  <a:pt x="15955" y="19034"/>
                  <a:pt x="15857" y="18711"/>
                  <a:pt x="15932" y="18582"/>
                </a:cubicBezTo>
                <a:cubicBezTo>
                  <a:pt x="16016" y="18440"/>
                  <a:pt x="16222" y="18612"/>
                  <a:pt x="16338" y="18535"/>
                </a:cubicBezTo>
                <a:cubicBezTo>
                  <a:pt x="16477" y="18442"/>
                  <a:pt x="16414" y="18176"/>
                  <a:pt x="16481" y="18043"/>
                </a:cubicBezTo>
                <a:cubicBezTo>
                  <a:pt x="16496" y="18014"/>
                  <a:pt x="16787" y="17922"/>
                  <a:pt x="16986" y="17715"/>
                </a:cubicBezTo>
                <a:cubicBezTo>
                  <a:pt x="17198" y="17493"/>
                  <a:pt x="16995" y="17238"/>
                  <a:pt x="16995" y="17238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lIns="38100" tIns="38100" rIns="38100" bIns="38100" anchor="ctr"/>
          <a:lstStyle>
            <a:lvl1pPr marL="0" marR="0" indent="0" algn="l" defTabSz="584200" rtl="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A6AAA9"/>
                </a:solidFill>
                <a:uFillTx/>
                <a:latin typeface="+mj-lt"/>
                <a:ea typeface="+mj-ea"/>
                <a:cs typeface="+mj-cs"/>
                <a:sym typeface="Avenir Book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A6AAA9"/>
                </a:solidFill>
                <a:uFillTx/>
                <a:latin typeface="+mj-lt"/>
                <a:ea typeface="+mj-ea"/>
                <a:cs typeface="+mj-cs"/>
                <a:sym typeface="Avenir Book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A6AAA9"/>
                </a:solidFill>
                <a:uFillTx/>
                <a:latin typeface="+mj-lt"/>
                <a:ea typeface="+mj-ea"/>
                <a:cs typeface="+mj-cs"/>
                <a:sym typeface="Avenir Book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A6AAA9"/>
                </a:solidFill>
                <a:uFillTx/>
                <a:latin typeface="+mj-lt"/>
                <a:ea typeface="+mj-ea"/>
                <a:cs typeface="+mj-cs"/>
                <a:sym typeface="Avenir Book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A6AAA9"/>
                </a:solidFill>
                <a:uFillTx/>
                <a:latin typeface="+mj-lt"/>
                <a:ea typeface="+mj-ea"/>
                <a:cs typeface="+mj-cs"/>
                <a:sym typeface="Avenir Book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A6AAA9"/>
                </a:solidFill>
                <a:uFillTx/>
                <a:latin typeface="+mj-lt"/>
                <a:ea typeface="+mj-ea"/>
                <a:cs typeface="+mj-cs"/>
                <a:sym typeface="Avenir Book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A6AAA9"/>
                </a:solidFill>
                <a:uFillTx/>
                <a:latin typeface="+mj-lt"/>
                <a:ea typeface="+mj-ea"/>
                <a:cs typeface="+mj-cs"/>
                <a:sym typeface="Avenir Book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A6AAA9"/>
                </a:solidFill>
                <a:uFillTx/>
                <a:latin typeface="+mj-lt"/>
                <a:ea typeface="+mj-ea"/>
                <a:cs typeface="+mj-cs"/>
                <a:sym typeface="Avenir Book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A6AAA9"/>
                </a:solidFill>
                <a:uFillTx/>
                <a:latin typeface="+mj-lt"/>
                <a:ea typeface="+mj-ea"/>
                <a:cs typeface="+mj-cs"/>
                <a:sym typeface="Avenir Book"/>
              </a:defRPr>
            </a:lvl9pPr>
          </a:lstStyle>
          <a:p>
            <a:pPr algn="ctr">
              <a:lnSpc>
                <a:spcPct val="90000"/>
              </a:lnSpc>
              <a:spcBef>
                <a:spcPts val="1000"/>
              </a:spcBef>
              <a:defRPr spc="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endParaRPr dirty="0">
              <a:solidFill>
                <a:schemeClr val="accent2"/>
              </a:solidFill>
            </a:endParaRPr>
          </a:p>
        </p:txBody>
      </p:sp>
      <p:sp>
        <p:nvSpPr>
          <p:cNvPr id="30" name="Shape 636"/>
          <p:cNvSpPr>
            <a:spLocks noGrp="1"/>
          </p:cNvSpPr>
          <p:nvPr/>
        </p:nvSpPr>
        <p:spPr>
          <a:xfrm>
            <a:off x="9477806" y="388344"/>
            <a:ext cx="1741606" cy="14060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81" h="21139" extrusionOk="0">
                <a:moveTo>
                  <a:pt x="2168" y="6337"/>
                </a:moveTo>
                <a:cubicBezTo>
                  <a:pt x="2678" y="7130"/>
                  <a:pt x="1810" y="8006"/>
                  <a:pt x="1296" y="8587"/>
                </a:cubicBezTo>
                <a:cubicBezTo>
                  <a:pt x="783" y="9171"/>
                  <a:pt x="811" y="9603"/>
                  <a:pt x="1122" y="10226"/>
                </a:cubicBezTo>
                <a:cubicBezTo>
                  <a:pt x="1433" y="10846"/>
                  <a:pt x="1580" y="11179"/>
                  <a:pt x="1296" y="11452"/>
                </a:cubicBezTo>
                <a:cubicBezTo>
                  <a:pt x="1013" y="11725"/>
                  <a:pt x="819" y="11719"/>
                  <a:pt x="947" y="12066"/>
                </a:cubicBezTo>
                <a:cubicBezTo>
                  <a:pt x="1074" y="12408"/>
                  <a:pt x="1183" y="12881"/>
                  <a:pt x="773" y="13702"/>
                </a:cubicBezTo>
                <a:cubicBezTo>
                  <a:pt x="363" y="14520"/>
                  <a:pt x="886" y="14674"/>
                  <a:pt x="1645" y="15134"/>
                </a:cubicBezTo>
                <a:cubicBezTo>
                  <a:pt x="2404" y="15591"/>
                  <a:pt x="2343" y="16156"/>
                  <a:pt x="2343" y="16156"/>
                </a:cubicBezTo>
                <a:cubicBezTo>
                  <a:pt x="2343" y="16156"/>
                  <a:pt x="2666" y="15498"/>
                  <a:pt x="3321" y="14925"/>
                </a:cubicBezTo>
                <a:cubicBezTo>
                  <a:pt x="3977" y="14346"/>
                  <a:pt x="4433" y="14272"/>
                  <a:pt x="5190" y="15432"/>
                </a:cubicBezTo>
                <a:cubicBezTo>
                  <a:pt x="5948" y="16592"/>
                  <a:pt x="5934" y="16110"/>
                  <a:pt x="6510" y="15999"/>
                </a:cubicBezTo>
                <a:cubicBezTo>
                  <a:pt x="7087" y="15889"/>
                  <a:pt x="7384" y="16666"/>
                  <a:pt x="7843" y="17412"/>
                </a:cubicBezTo>
                <a:cubicBezTo>
                  <a:pt x="8302" y="18161"/>
                  <a:pt x="9543" y="17570"/>
                  <a:pt x="9608" y="16633"/>
                </a:cubicBezTo>
                <a:cubicBezTo>
                  <a:pt x="9674" y="15696"/>
                  <a:pt x="11336" y="15873"/>
                  <a:pt x="11517" y="16941"/>
                </a:cubicBezTo>
                <a:cubicBezTo>
                  <a:pt x="11698" y="18016"/>
                  <a:pt x="11970" y="18150"/>
                  <a:pt x="12419" y="17817"/>
                </a:cubicBezTo>
                <a:cubicBezTo>
                  <a:pt x="12866" y="17486"/>
                  <a:pt x="13592" y="16804"/>
                  <a:pt x="13934" y="17391"/>
                </a:cubicBezTo>
                <a:cubicBezTo>
                  <a:pt x="14163" y="17780"/>
                  <a:pt x="14263" y="18440"/>
                  <a:pt x="14436" y="19188"/>
                </a:cubicBezTo>
                <a:cubicBezTo>
                  <a:pt x="14503" y="19449"/>
                  <a:pt x="14469" y="19402"/>
                  <a:pt x="14511" y="19947"/>
                </a:cubicBezTo>
                <a:cubicBezTo>
                  <a:pt x="14702" y="20184"/>
                  <a:pt x="14894" y="20291"/>
                  <a:pt x="15068" y="20159"/>
                </a:cubicBezTo>
                <a:cubicBezTo>
                  <a:pt x="15189" y="20068"/>
                  <a:pt x="15711" y="20079"/>
                  <a:pt x="15659" y="20346"/>
                </a:cubicBezTo>
                <a:cubicBezTo>
                  <a:pt x="15480" y="21268"/>
                  <a:pt x="16651" y="20272"/>
                  <a:pt x="16535" y="20583"/>
                </a:cubicBezTo>
                <a:cubicBezTo>
                  <a:pt x="16419" y="20893"/>
                  <a:pt x="16431" y="21339"/>
                  <a:pt x="17102" y="20745"/>
                </a:cubicBezTo>
                <a:cubicBezTo>
                  <a:pt x="17419" y="20465"/>
                  <a:pt x="17506" y="21585"/>
                  <a:pt x="17731" y="20929"/>
                </a:cubicBezTo>
                <a:cubicBezTo>
                  <a:pt x="17807" y="20707"/>
                  <a:pt x="18160" y="20247"/>
                  <a:pt x="18319" y="20558"/>
                </a:cubicBezTo>
                <a:cubicBezTo>
                  <a:pt x="18477" y="20869"/>
                  <a:pt x="18425" y="19512"/>
                  <a:pt x="18477" y="19064"/>
                </a:cubicBezTo>
                <a:cubicBezTo>
                  <a:pt x="18548" y="18456"/>
                  <a:pt x="18530" y="17894"/>
                  <a:pt x="18391" y="16975"/>
                </a:cubicBezTo>
                <a:cubicBezTo>
                  <a:pt x="18252" y="16054"/>
                  <a:pt x="18655" y="15079"/>
                  <a:pt x="19089" y="14724"/>
                </a:cubicBezTo>
                <a:cubicBezTo>
                  <a:pt x="19522" y="14369"/>
                  <a:pt x="19880" y="13553"/>
                  <a:pt x="19786" y="12270"/>
                </a:cubicBezTo>
                <a:cubicBezTo>
                  <a:pt x="19692" y="10983"/>
                  <a:pt x="20107" y="10595"/>
                  <a:pt x="20484" y="10226"/>
                </a:cubicBezTo>
                <a:cubicBezTo>
                  <a:pt x="20861" y="9851"/>
                  <a:pt x="20705" y="9306"/>
                  <a:pt x="20833" y="8383"/>
                </a:cubicBezTo>
                <a:cubicBezTo>
                  <a:pt x="20915" y="7791"/>
                  <a:pt x="21003" y="6419"/>
                  <a:pt x="21181" y="6133"/>
                </a:cubicBezTo>
                <a:cubicBezTo>
                  <a:pt x="20878" y="5654"/>
                  <a:pt x="21101" y="5990"/>
                  <a:pt x="20822" y="5692"/>
                </a:cubicBezTo>
                <a:cubicBezTo>
                  <a:pt x="20559" y="5417"/>
                  <a:pt x="19914" y="5042"/>
                  <a:pt x="19608" y="4839"/>
                </a:cubicBezTo>
                <a:cubicBezTo>
                  <a:pt x="19353" y="4665"/>
                  <a:pt x="18825" y="4359"/>
                  <a:pt x="18575" y="4177"/>
                </a:cubicBezTo>
                <a:cubicBezTo>
                  <a:pt x="18098" y="3836"/>
                  <a:pt x="17213" y="3020"/>
                  <a:pt x="16729" y="2690"/>
                </a:cubicBezTo>
                <a:cubicBezTo>
                  <a:pt x="16514" y="2541"/>
                  <a:pt x="16065" y="2283"/>
                  <a:pt x="15834" y="2166"/>
                </a:cubicBezTo>
                <a:cubicBezTo>
                  <a:pt x="15513" y="2010"/>
                  <a:pt x="14853" y="1743"/>
                  <a:pt x="14519" y="1627"/>
                </a:cubicBezTo>
                <a:cubicBezTo>
                  <a:pt x="14344" y="1566"/>
                  <a:pt x="13981" y="1489"/>
                  <a:pt x="13811" y="1412"/>
                </a:cubicBezTo>
                <a:cubicBezTo>
                  <a:pt x="13408" y="1217"/>
                  <a:pt x="12695" y="583"/>
                  <a:pt x="12286" y="398"/>
                </a:cubicBezTo>
                <a:cubicBezTo>
                  <a:pt x="11937" y="239"/>
                  <a:pt x="11188" y="101"/>
                  <a:pt x="10816" y="46"/>
                </a:cubicBezTo>
                <a:cubicBezTo>
                  <a:pt x="10581" y="16"/>
                  <a:pt x="10106" y="-15"/>
                  <a:pt x="9871" y="7"/>
                </a:cubicBezTo>
                <a:cubicBezTo>
                  <a:pt x="9505" y="43"/>
                  <a:pt x="8778" y="216"/>
                  <a:pt x="8427" y="349"/>
                </a:cubicBezTo>
                <a:cubicBezTo>
                  <a:pt x="8306" y="393"/>
                  <a:pt x="8087" y="577"/>
                  <a:pt x="7961" y="597"/>
                </a:cubicBezTo>
                <a:cubicBezTo>
                  <a:pt x="7684" y="635"/>
                  <a:pt x="7143" y="398"/>
                  <a:pt x="6867" y="365"/>
                </a:cubicBezTo>
                <a:cubicBezTo>
                  <a:pt x="6565" y="332"/>
                  <a:pt x="5954" y="343"/>
                  <a:pt x="5653" y="354"/>
                </a:cubicBezTo>
                <a:cubicBezTo>
                  <a:pt x="5403" y="360"/>
                  <a:pt x="4905" y="404"/>
                  <a:pt x="4658" y="434"/>
                </a:cubicBezTo>
                <a:cubicBezTo>
                  <a:pt x="4354" y="475"/>
                  <a:pt x="3753" y="613"/>
                  <a:pt x="3452" y="668"/>
                </a:cubicBezTo>
                <a:cubicBezTo>
                  <a:pt x="3157" y="726"/>
                  <a:pt x="2566" y="822"/>
                  <a:pt x="2275" y="894"/>
                </a:cubicBezTo>
                <a:cubicBezTo>
                  <a:pt x="1948" y="977"/>
                  <a:pt x="2001" y="982"/>
                  <a:pt x="1675" y="1079"/>
                </a:cubicBezTo>
                <a:cubicBezTo>
                  <a:pt x="1488" y="1137"/>
                  <a:pt x="1110" y="1222"/>
                  <a:pt x="928" y="1302"/>
                </a:cubicBezTo>
                <a:cubicBezTo>
                  <a:pt x="853" y="1335"/>
                  <a:pt x="758" y="1395"/>
                  <a:pt x="655" y="1465"/>
                </a:cubicBezTo>
                <a:cubicBezTo>
                  <a:pt x="748" y="2090"/>
                  <a:pt x="510" y="3004"/>
                  <a:pt x="75" y="3679"/>
                </a:cubicBezTo>
                <a:cubicBezTo>
                  <a:pt x="-419" y="4447"/>
                  <a:pt x="1659" y="5544"/>
                  <a:pt x="2168" y="6337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lIns="38100" tIns="38100" rIns="38100" bIns="38100" anchor="ctr"/>
          <a:lstStyle>
            <a:lvl1pPr marL="0" marR="0" indent="0" algn="l" defTabSz="584200" rtl="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A6AAA9"/>
                </a:solidFill>
                <a:uFillTx/>
                <a:latin typeface="+mj-lt"/>
                <a:ea typeface="+mj-ea"/>
                <a:cs typeface="+mj-cs"/>
                <a:sym typeface="Avenir Book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A6AAA9"/>
                </a:solidFill>
                <a:uFillTx/>
                <a:latin typeface="+mj-lt"/>
                <a:ea typeface="+mj-ea"/>
                <a:cs typeface="+mj-cs"/>
                <a:sym typeface="Avenir Book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A6AAA9"/>
                </a:solidFill>
                <a:uFillTx/>
                <a:latin typeface="+mj-lt"/>
                <a:ea typeface="+mj-ea"/>
                <a:cs typeface="+mj-cs"/>
                <a:sym typeface="Avenir Book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A6AAA9"/>
                </a:solidFill>
                <a:uFillTx/>
                <a:latin typeface="+mj-lt"/>
                <a:ea typeface="+mj-ea"/>
                <a:cs typeface="+mj-cs"/>
                <a:sym typeface="Avenir Book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A6AAA9"/>
                </a:solidFill>
                <a:uFillTx/>
                <a:latin typeface="+mj-lt"/>
                <a:ea typeface="+mj-ea"/>
                <a:cs typeface="+mj-cs"/>
                <a:sym typeface="Avenir Book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A6AAA9"/>
                </a:solidFill>
                <a:uFillTx/>
                <a:latin typeface="+mj-lt"/>
                <a:ea typeface="+mj-ea"/>
                <a:cs typeface="+mj-cs"/>
                <a:sym typeface="Avenir Book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A6AAA9"/>
                </a:solidFill>
                <a:uFillTx/>
                <a:latin typeface="+mj-lt"/>
                <a:ea typeface="+mj-ea"/>
                <a:cs typeface="+mj-cs"/>
                <a:sym typeface="Avenir Book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A6AAA9"/>
                </a:solidFill>
                <a:uFillTx/>
                <a:latin typeface="+mj-lt"/>
                <a:ea typeface="+mj-ea"/>
                <a:cs typeface="+mj-cs"/>
                <a:sym typeface="Avenir Book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A6AAA9"/>
                </a:solidFill>
                <a:uFillTx/>
                <a:latin typeface="+mj-lt"/>
                <a:ea typeface="+mj-ea"/>
                <a:cs typeface="+mj-cs"/>
                <a:sym typeface="Avenir Book"/>
              </a:defRPr>
            </a:lvl9pPr>
          </a:lstStyle>
          <a:p>
            <a:pPr algn="ctr">
              <a:lnSpc>
                <a:spcPct val="90000"/>
              </a:lnSpc>
              <a:spcBef>
                <a:spcPts val="1000"/>
              </a:spcBef>
              <a:defRPr spc="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endParaRPr/>
          </a:p>
        </p:txBody>
      </p:sp>
      <p:sp>
        <p:nvSpPr>
          <p:cNvPr id="31" name="Shape 637"/>
          <p:cNvSpPr>
            <a:spLocks noGrp="1"/>
          </p:cNvSpPr>
          <p:nvPr/>
        </p:nvSpPr>
        <p:spPr>
          <a:xfrm>
            <a:off x="10998005" y="951904"/>
            <a:ext cx="780139" cy="12439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273" extrusionOk="0">
                <a:moveTo>
                  <a:pt x="1" y="18911"/>
                </a:moveTo>
                <a:cubicBezTo>
                  <a:pt x="-52" y="19204"/>
                  <a:pt x="1151" y="19448"/>
                  <a:pt x="1311" y="19081"/>
                </a:cubicBezTo>
                <a:cubicBezTo>
                  <a:pt x="1471" y="18714"/>
                  <a:pt x="3359" y="18991"/>
                  <a:pt x="3412" y="19440"/>
                </a:cubicBezTo>
                <a:cubicBezTo>
                  <a:pt x="3466" y="19888"/>
                  <a:pt x="2244" y="21600"/>
                  <a:pt x="3412" y="21218"/>
                </a:cubicBezTo>
                <a:cubicBezTo>
                  <a:pt x="3901" y="21058"/>
                  <a:pt x="4595" y="20548"/>
                  <a:pt x="4924" y="20151"/>
                </a:cubicBezTo>
                <a:cubicBezTo>
                  <a:pt x="5817" y="19064"/>
                  <a:pt x="8322" y="18947"/>
                  <a:pt x="10210" y="19422"/>
                </a:cubicBezTo>
                <a:cubicBezTo>
                  <a:pt x="12095" y="19903"/>
                  <a:pt x="12847" y="20931"/>
                  <a:pt x="14612" y="20151"/>
                </a:cubicBezTo>
                <a:cubicBezTo>
                  <a:pt x="15146" y="19910"/>
                  <a:pt x="16530" y="19773"/>
                  <a:pt x="17395" y="19709"/>
                </a:cubicBezTo>
                <a:cubicBezTo>
                  <a:pt x="18049" y="19494"/>
                  <a:pt x="19034" y="19318"/>
                  <a:pt x="19367" y="19091"/>
                </a:cubicBezTo>
                <a:cubicBezTo>
                  <a:pt x="19767" y="18818"/>
                  <a:pt x="20306" y="18155"/>
                  <a:pt x="20358" y="17810"/>
                </a:cubicBezTo>
                <a:cubicBezTo>
                  <a:pt x="20394" y="17575"/>
                  <a:pt x="19904" y="17133"/>
                  <a:pt x="19929" y="16899"/>
                </a:cubicBezTo>
                <a:cubicBezTo>
                  <a:pt x="19999" y="16321"/>
                  <a:pt x="21359" y="15326"/>
                  <a:pt x="21485" y="14754"/>
                </a:cubicBezTo>
                <a:cubicBezTo>
                  <a:pt x="21548" y="14467"/>
                  <a:pt x="21283" y="13895"/>
                  <a:pt x="21176" y="13615"/>
                </a:cubicBezTo>
                <a:cubicBezTo>
                  <a:pt x="21045" y="13242"/>
                  <a:pt x="20667" y="12510"/>
                  <a:pt x="20495" y="12146"/>
                </a:cubicBezTo>
                <a:cubicBezTo>
                  <a:pt x="20391" y="11916"/>
                  <a:pt x="20284" y="11437"/>
                  <a:pt x="20068" y="11229"/>
                </a:cubicBezTo>
                <a:cubicBezTo>
                  <a:pt x="19915" y="11093"/>
                  <a:pt x="19324" y="10930"/>
                  <a:pt x="19198" y="10781"/>
                </a:cubicBezTo>
                <a:cubicBezTo>
                  <a:pt x="18867" y="10390"/>
                  <a:pt x="19165" y="9483"/>
                  <a:pt x="19048" y="9054"/>
                </a:cubicBezTo>
                <a:cubicBezTo>
                  <a:pt x="18974" y="8791"/>
                  <a:pt x="18722" y="8270"/>
                  <a:pt x="18563" y="8017"/>
                </a:cubicBezTo>
                <a:cubicBezTo>
                  <a:pt x="18407" y="7773"/>
                  <a:pt x="18035" y="7292"/>
                  <a:pt x="17805" y="7068"/>
                </a:cubicBezTo>
                <a:cubicBezTo>
                  <a:pt x="17515" y="6775"/>
                  <a:pt x="16935" y="6177"/>
                  <a:pt x="16475" y="5963"/>
                </a:cubicBezTo>
                <a:cubicBezTo>
                  <a:pt x="16213" y="5839"/>
                  <a:pt x="15428" y="5800"/>
                  <a:pt x="15206" y="5650"/>
                </a:cubicBezTo>
                <a:cubicBezTo>
                  <a:pt x="14680" y="5300"/>
                  <a:pt x="14776" y="4298"/>
                  <a:pt x="14527" y="3866"/>
                </a:cubicBezTo>
                <a:cubicBezTo>
                  <a:pt x="14341" y="3543"/>
                  <a:pt x="13857" y="2922"/>
                  <a:pt x="13559" y="2627"/>
                </a:cubicBezTo>
                <a:cubicBezTo>
                  <a:pt x="13307" y="2380"/>
                  <a:pt x="12755" y="1892"/>
                  <a:pt x="12385" y="1691"/>
                </a:cubicBezTo>
                <a:cubicBezTo>
                  <a:pt x="11953" y="1460"/>
                  <a:pt x="10922" y="1099"/>
                  <a:pt x="10377" y="956"/>
                </a:cubicBezTo>
                <a:cubicBezTo>
                  <a:pt x="10040" y="864"/>
                  <a:pt x="8955" y="84"/>
                  <a:pt x="8440" y="0"/>
                </a:cubicBezTo>
                <a:cubicBezTo>
                  <a:pt x="7685" y="780"/>
                  <a:pt x="7513" y="2477"/>
                  <a:pt x="7567" y="3488"/>
                </a:cubicBezTo>
                <a:cubicBezTo>
                  <a:pt x="7630" y="4682"/>
                  <a:pt x="8637" y="4789"/>
                  <a:pt x="7124" y="5179"/>
                </a:cubicBezTo>
                <a:cubicBezTo>
                  <a:pt x="5616" y="5569"/>
                  <a:pt x="5102" y="6138"/>
                  <a:pt x="5365" y="7351"/>
                </a:cubicBezTo>
                <a:cubicBezTo>
                  <a:pt x="5627" y="8563"/>
                  <a:pt x="3778" y="8977"/>
                  <a:pt x="2722" y="9766"/>
                </a:cubicBezTo>
                <a:cubicBezTo>
                  <a:pt x="1666" y="10553"/>
                  <a:pt x="621" y="10638"/>
                  <a:pt x="960" y="11457"/>
                </a:cubicBezTo>
                <a:cubicBezTo>
                  <a:pt x="1296" y="12273"/>
                  <a:pt x="1060" y="13513"/>
                  <a:pt x="1101" y="13465"/>
                </a:cubicBezTo>
                <a:cubicBezTo>
                  <a:pt x="1333" y="13166"/>
                  <a:pt x="1425" y="13085"/>
                  <a:pt x="1101" y="13465"/>
                </a:cubicBezTo>
                <a:cubicBezTo>
                  <a:pt x="726" y="13948"/>
                  <a:pt x="927" y="15978"/>
                  <a:pt x="961" y="16163"/>
                </a:cubicBezTo>
                <a:cubicBezTo>
                  <a:pt x="1173" y="16642"/>
                  <a:pt x="1324" y="17270"/>
                  <a:pt x="1311" y="17705"/>
                </a:cubicBezTo>
                <a:cubicBezTo>
                  <a:pt x="1284" y="18617"/>
                  <a:pt x="55" y="18617"/>
                  <a:pt x="1" y="18911"/>
                </a:cubicBezTo>
                <a:close/>
              </a:path>
            </a:pathLst>
          </a:custGeom>
          <a:solidFill>
            <a:schemeClr val="bg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lIns="0" tIns="0" rIns="0" bIns="0" anchor="ctr"/>
          <a:lstStyle>
            <a:lvl1pPr marL="0" marR="0" indent="0" algn="l" defTabSz="584200" rtl="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A6AAA9"/>
                </a:solidFill>
                <a:uFillTx/>
                <a:latin typeface="+mj-lt"/>
                <a:ea typeface="+mj-ea"/>
                <a:cs typeface="+mj-cs"/>
                <a:sym typeface="Avenir Book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A6AAA9"/>
                </a:solidFill>
                <a:uFillTx/>
                <a:latin typeface="+mj-lt"/>
                <a:ea typeface="+mj-ea"/>
                <a:cs typeface="+mj-cs"/>
                <a:sym typeface="Avenir Book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A6AAA9"/>
                </a:solidFill>
                <a:uFillTx/>
                <a:latin typeface="+mj-lt"/>
                <a:ea typeface="+mj-ea"/>
                <a:cs typeface="+mj-cs"/>
                <a:sym typeface="Avenir Book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A6AAA9"/>
                </a:solidFill>
                <a:uFillTx/>
                <a:latin typeface="+mj-lt"/>
                <a:ea typeface="+mj-ea"/>
                <a:cs typeface="+mj-cs"/>
                <a:sym typeface="Avenir Book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A6AAA9"/>
                </a:solidFill>
                <a:uFillTx/>
                <a:latin typeface="+mj-lt"/>
                <a:ea typeface="+mj-ea"/>
                <a:cs typeface="+mj-cs"/>
                <a:sym typeface="Avenir Book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A6AAA9"/>
                </a:solidFill>
                <a:uFillTx/>
                <a:latin typeface="+mj-lt"/>
                <a:ea typeface="+mj-ea"/>
                <a:cs typeface="+mj-cs"/>
                <a:sym typeface="Avenir Book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A6AAA9"/>
                </a:solidFill>
                <a:uFillTx/>
                <a:latin typeface="+mj-lt"/>
                <a:ea typeface="+mj-ea"/>
                <a:cs typeface="+mj-cs"/>
                <a:sym typeface="Avenir Book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A6AAA9"/>
                </a:solidFill>
                <a:uFillTx/>
                <a:latin typeface="+mj-lt"/>
                <a:ea typeface="+mj-ea"/>
                <a:cs typeface="+mj-cs"/>
                <a:sym typeface="Avenir Book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A6AAA9"/>
                </a:solidFill>
                <a:uFillTx/>
                <a:latin typeface="+mj-lt"/>
                <a:ea typeface="+mj-ea"/>
                <a:cs typeface="+mj-cs"/>
                <a:sym typeface="Avenir Book"/>
              </a:defRPr>
            </a:lvl9pPr>
          </a:lstStyle>
          <a:p>
            <a:pPr algn="ctr">
              <a:lnSpc>
                <a:spcPct val="90000"/>
              </a:lnSpc>
              <a:spcBef>
                <a:spcPts val="1000"/>
              </a:spcBef>
              <a:defRPr spc="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endParaRPr/>
          </a:p>
        </p:txBody>
      </p:sp>
      <p:sp>
        <p:nvSpPr>
          <p:cNvPr id="32" name="Shape 639"/>
          <p:cNvSpPr>
            <a:spLocks noGrp="1"/>
          </p:cNvSpPr>
          <p:nvPr/>
        </p:nvSpPr>
        <p:spPr>
          <a:xfrm>
            <a:off x="9653285" y="2195851"/>
            <a:ext cx="1950555" cy="839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5" h="21376" extrusionOk="0">
                <a:moveTo>
                  <a:pt x="5596" y="11306"/>
                </a:moveTo>
                <a:cubicBezTo>
                  <a:pt x="4810" y="11663"/>
                  <a:pt x="4320" y="10334"/>
                  <a:pt x="3745" y="10994"/>
                </a:cubicBezTo>
                <a:cubicBezTo>
                  <a:pt x="3170" y="11656"/>
                  <a:pt x="2642" y="12212"/>
                  <a:pt x="2231" y="11610"/>
                </a:cubicBezTo>
                <a:cubicBezTo>
                  <a:pt x="1819" y="11005"/>
                  <a:pt x="1542" y="10724"/>
                  <a:pt x="1055" y="11914"/>
                </a:cubicBezTo>
                <a:cubicBezTo>
                  <a:pt x="568" y="13104"/>
                  <a:pt x="608" y="11553"/>
                  <a:pt x="551" y="12825"/>
                </a:cubicBezTo>
                <a:cubicBezTo>
                  <a:pt x="537" y="13129"/>
                  <a:pt x="18" y="13415"/>
                  <a:pt x="0" y="13662"/>
                </a:cubicBezTo>
                <a:cubicBezTo>
                  <a:pt x="36" y="13650"/>
                  <a:pt x="113" y="13719"/>
                  <a:pt x="185" y="13796"/>
                </a:cubicBezTo>
                <a:cubicBezTo>
                  <a:pt x="257" y="13873"/>
                  <a:pt x="326" y="13957"/>
                  <a:pt x="346" y="13974"/>
                </a:cubicBezTo>
                <a:cubicBezTo>
                  <a:pt x="809" y="14384"/>
                  <a:pt x="838" y="15904"/>
                  <a:pt x="1146" y="16658"/>
                </a:cubicBezTo>
                <a:cubicBezTo>
                  <a:pt x="1411" y="17308"/>
                  <a:pt x="2078" y="18379"/>
                  <a:pt x="2401" y="18932"/>
                </a:cubicBezTo>
                <a:cubicBezTo>
                  <a:pt x="2586" y="19249"/>
                  <a:pt x="2954" y="19899"/>
                  <a:pt x="3165" y="20156"/>
                </a:cubicBezTo>
                <a:cubicBezTo>
                  <a:pt x="3388" y="20425"/>
                  <a:pt x="3888" y="20779"/>
                  <a:pt x="4126" y="20993"/>
                </a:cubicBezTo>
                <a:cubicBezTo>
                  <a:pt x="4545" y="21351"/>
                  <a:pt x="5014" y="21462"/>
                  <a:pt x="5469" y="21310"/>
                </a:cubicBezTo>
                <a:cubicBezTo>
                  <a:pt x="5910" y="21163"/>
                  <a:pt x="6315" y="20774"/>
                  <a:pt x="6750" y="20577"/>
                </a:cubicBezTo>
                <a:cubicBezTo>
                  <a:pt x="7651" y="20169"/>
                  <a:pt x="8586" y="20609"/>
                  <a:pt x="9511" y="20548"/>
                </a:cubicBezTo>
                <a:cubicBezTo>
                  <a:pt x="10204" y="20502"/>
                  <a:pt x="10883" y="20174"/>
                  <a:pt x="11499" y="19589"/>
                </a:cubicBezTo>
                <a:cubicBezTo>
                  <a:pt x="11705" y="19540"/>
                  <a:pt x="12016" y="19470"/>
                  <a:pt x="12326" y="19392"/>
                </a:cubicBezTo>
                <a:cubicBezTo>
                  <a:pt x="12637" y="19314"/>
                  <a:pt x="12946" y="19228"/>
                  <a:pt x="13149" y="19146"/>
                </a:cubicBezTo>
                <a:cubicBezTo>
                  <a:pt x="13649" y="18957"/>
                  <a:pt x="14632" y="18469"/>
                  <a:pt x="15110" y="18160"/>
                </a:cubicBezTo>
                <a:cubicBezTo>
                  <a:pt x="15727" y="17763"/>
                  <a:pt x="16946" y="16881"/>
                  <a:pt x="17501" y="16264"/>
                </a:cubicBezTo>
                <a:cubicBezTo>
                  <a:pt x="18031" y="15675"/>
                  <a:pt x="18967" y="14171"/>
                  <a:pt x="19418" y="13399"/>
                </a:cubicBezTo>
                <a:cubicBezTo>
                  <a:pt x="19831" y="12694"/>
                  <a:pt x="20675" y="11281"/>
                  <a:pt x="20959" y="10395"/>
                </a:cubicBezTo>
                <a:cubicBezTo>
                  <a:pt x="21207" y="9623"/>
                  <a:pt x="21483" y="7883"/>
                  <a:pt x="21543" y="7005"/>
                </a:cubicBezTo>
                <a:cubicBezTo>
                  <a:pt x="21600" y="6175"/>
                  <a:pt x="21540" y="4493"/>
                  <a:pt x="21443" y="3689"/>
                </a:cubicBezTo>
                <a:cubicBezTo>
                  <a:pt x="21369" y="3082"/>
                  <a:pt x="21282" y="2522"/>
                  <a:pt x="21107" y="1988"/>
                </a:cubicBezTo>
                <a:cubicBezTo>
                  <a:pt x="20997" y="1651"/>
                  <a:pt x="20561" y="1448"/>
                  <a:pt x="20362" y="1029"/>
                </a:cubicBezTo>
                <a:cubicBezTo>
                  <a:pt x="20340" y="1020"/>
                  <a:pt x="20319" y="1009"/>
                  <a:pt x="20299" y="996"/>
                </a:cubicBezTo>
                <a:cubicBezTo>
                  <a:pt x="20276" y="981"/>
                  <a:pt x="20253" y="963"/>
                  <a:pt x="20227" y="938"/>
                </a:cubicBezTo>
                <a:cubicBezTo>
                  <a:pt x="19589" y="355"/>
                  <a:pt x="18843" y="2217"/>
                  <a:pt x="18378" y="1546"/>
                </a:cubicBezTo>
                <a:cubicBezTo>
                  <a:pt x="17915" y="879"/>
                  <a:pt x="17491" y="125"/>
                  <a:pt x="17031" y="27"/>
                </a:cubicBezTo>
                <a:cubicBezTo>
                  <a:pt x="16262" y="-138"/>
                  <a:pt x="15997" y="471"/>
                  <a:pt x="15855" y="1857"/>
                </a:cubicBezTo>
                <a:cubicBezTo>
                  <a:pt x="15713" y="3238"/>
                  <a:pt x="15369" y="3660"/>
                  <a:pt x="14677" y="3984"/>
                </a:cubicBezTo>
                <a:cubicBezTo>
                  <a:pt x="13987" y="4308"/>
                  <a:pt x="13222" y="3439"/>
                  <a:pt x="12996" y="5207"/>
                </a:cubicBezTo>
                <a:cubicBezTo>
                  <a:pt x="12766" y="7002"/>
                  <a:pt x="12154" y="7595"/>
                  <a:pt x="11716" y="8243"/>
                </a:cubicBezTo>
                <a:cubicBezTo>
                  <a:pt x="11227" y="8967"/>
                  <a:pt x="10844" y="9086"/>
                  <a:pt x="10647" y="9204"/>
                </a:cubicBezTo>
                <a:cubicBezTo>
                  <a:pt x="9753" y="9740"/>
                  <a:pt x="9257" y="8284"/>
                  <a:pt x="9040" y="9560"/>
                </a:cubicBezTo>
                <a:cubicBezTo>
                  <a:pt x="8776" y="11118"/>
                  <a:pt x="8348" y="10970"/>
                  <a:pt x="7839" y="10376"/>
                </a:cubicBezTo>
                <a:cubicBezTo>
                  <a:pt x="7331" y="9783"/>
                  <a:pt x="7270" y="10228"/>
                  <a:pt x="7105" y="10710"/>
                </a:cubicBezTo>
                <a:cubicBezTo>
                  <a:pt x="7044" y="10887"/>
                  <a:pt x="6899" y="11091"/>
                  <a:pt x="6722" y="11194"/>
                </a:cubicBezTo>
                <a:cubicBezTo>
                  <a:pt x="6344" y="11416"/>
                  <a:pt x="6201" y="11032"/>
                  <a:pt x="5596" y="11306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lIns="0" tIns="0" rIns="0" bIns="0" anchor="ctr"/>
          <a:lstStyle>
            <a:lvl1pPr marL="0" marR="0" indent="0" algn="l" defTabSz="584200" rtl="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A6AAA9"/>
                </a:solidFill>
                <a:uFillTx/>
                <a:latin typeface="+mj-lt"/>
                <a:ea typeface="+mj-ea"/>
                <a:cs typeface="+mj-cs"/>
                <a:sym typeface="Avenir Book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A6AAA9"/>
                </a:solidFill>
                <a:uFillTx/>
                <a:latin typeface="+mj-lt"/>
                <a:ea typeface="+mj-ea"/>
                <a:cs typeface="+mj-cs"/>
                <a:sym typeface="Avenir Book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A6AAA9"/>
                </a:solidFill>
                <a:uFillTx/>
                <a:latin typeface="+mj-lt"/>
                <a:ea typeface="+mj-ea"/>
                <a:cs typeface="+mj-cs"/>
                <a:sym typeface="Avenir Book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A6AAA9"/>
                </a:solidFill>
                <a:uFillTx/>
                <a:latin typeface="+mj-lt"/>
                <a:ea typeface="+mj-ea"/>
                <a:cs typeface="+mj-cs"/>
                <a:sym typeface="Avenir Book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A6AAA9"/>
                </a:solidFill>
                <a:uFillTx/>
                <a:latin typeface="+mj-lt"/>
                <a:ea typeface="+mj-ea"/>
                <a:cs typeface="+mj-cs"/>
                <a:sym typeface="Avenir Book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A6AAA9"/>
                </a:solidFill>
                <a:uFillTx/>
                <a:latin typeface="+mj-lt"/>
                <a:ea typeface="+mj-ea"/>
                <a:cs typeface="+mj-cs"/>
                <a:sym typeface="Avenir Book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A6AAA9"/>
                </a:solidFill>
                <a:uFillTx/>
                <a:latin typeface="+mj-lt"/>
                <a:ea typeface="+mj-ea"/>
                <a:cs typeface="+mj-cs"/>
                <a:sym typeface="Avenir Book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A6AAA9"/>
                </a:solidFill>
                <a:uFillTx/>
                <a:latin typeface="+mj-lt"/>
                <a:ea typeface="+mj-ea"/>
                <a:cs typeface="+mj-cs"/>
                <a:sym typeface="Avenir Book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A6AAA9"/>
                </a:solidFill>
                <a:uFillTx/>
                <a:latin typeface="+mj-lt"/>
                <a:ea typeface="+mj-ea"/>
                <a:cs typeface="+mj-cs"/>
                <a:sym typeface="Avenir Book"/>
              </a:defRPr>
            </a:lvl9pPr>
          </a:lstStyle>
          <a:p>
            <a:pPr algn="ctr">
              <a:lnSpc>
                <a:spcPct val="90000"/>
              </a:lnSpc>
              <a:spcBef>
                <a:spcPts val="1000"/>
              </a:spcBef>
              <a:defRPr spc="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endParaRPr/>
          </a:p>
        </p:txBody>
      </p:sp>
      <p:sp>
        <p:nvSpPr>
          <p:cNvPr id="33" name="Shape 638"/>
          <p:cNvSpPr>
            <a:spLocks noGrp="1"/>
          </p:cNvSpPr>
          <p:nvPr/>
        </p:nvSpPr>
        <p:spPr>
          <a:xfrm>
            <a:off x="9096972" y="1473709"/>
            <a:ext cx="2091487" cy="11976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33" extrusionOk="0">
                <a:moveTo>
                  <a:pt x="13849" y="17524"/>
                </a:moveTo>
                <a:cubicBezTo>
                  <a:pt x="14005" y="17161"/>
                  <a:pt x="14063" y="16825"/>
                  <a:pt x="14546" y="17273"/>
                </a:cubicBezTo>
                <a:cubicBezTo>
                  <a:pt x="15029" y="17720"/>
                  <a:pt x="15435" y="17832"/>
                  <a:pt x="15686" y="16658"/>
                </a:cubicBezTo>
                <a:cubicBezTo>
                  <a:pt x="15938" y="15484"/>
                  <a:pt x="16593" y="17392"/>
                  <a:pt x="17830" y="15864"/>
                </a:cubicBezTo>
                <a:cubicBezTo>
                  <a:pt x="17833" y="15861"/>
                  <a:pt x="17836" y="15858"/>
                  <a:pt x="17839" y="15854"/>
                </a:cubicBezTo>
                <a:cubicBezTo>
                  <a:pt x="18228" y="15368"/>
                  <a:pt x="18830" y="14463"/>
                  <a:pt x="19080" y="13267"/>
                </a:cubicBezTo>
                <a:cubicBezTo>
                  <a:pt x="19414" y="12265"/>
                  <a:pt x="20074" y="12301"/>
                  <a:pt x="20996" y="12122"/>
                </a:cubicBezTo>
                <a:cubicBezTo>
                  <a:pt x="21579" y="12009"/>
                  <a:pt x="21524" y="11724"/>
                  <a:pt x="21600" y="11130"/>
                </a:cubicBezTo>
                <a:cubicBezTo>
                  <a:pt x="21489" y="11267"/>
                  <a:pt x="21342" y="11428"/>
                  <a:pt x="21165" y="11580"/>
                </a:cubicBezTo>
                <a:cubicBezTo>
                  <a:pt x="20741" y="11943"/>
                  <a:pt x="20952" y="10056"/>
                  <a:pt x="20933" y="9629"/>
                </a:cubicBezTo>
                <a:cubicBezTo>
                  <a:pt x="20913" y="9203"/>
                  <a:pt x="20430" y="9189"/>
                  <a:pt x="20372" y="9539"/>
                </a:cubicBezTo>
                <a:cubicBezTo>
                  <a:pt x="20315" y="9888"/>
                  <a:pt x="19474" y="9134"/>
                  <a:pt x="19493" y="8854"/>
                </a:cubicBezTo>
                <a:cubicBezTo>
                  <a:pt x="19513" y="8574"/>
                  <a:pt x="20208" y="8728"/>
                  <a:pt x="20218" y="7861"/>
                </a:cubicBezTo>
                <a:cubicBezTo>
                  <a:pt x="20223" y="7447"/>
                  <a:pt x="20044" y="6687"/>
                  <a:pt x="19899" y="6478"/>
                </a:cubicBezTo>
                <a:cubicBezTo>
                  <a:pt x="19754" y="6268"/>
                  <a:pt x="19843" y="7058"/>
                  <a:pt x="19699" y="6708"/>
                </a:cubicBezTo>
                <a:cubicBezTo>
                  <a:pt x="19554" y="6359"/>
                  <a:pt x="19344" y="6844"/>
                  <a:pt x="19274" y="7093"/>
                </a:cubicBezTo>
                <a:cubicBezTo>
                  <a:pt x="19068" y="7830"/>
                  <a:pt x="18988" y="6572"/>
                  <a:pt x="18699" y="6886"/>
                </a:cubicBezTo>
                <a:cubicBezTo>
                  <a:pt x="18084" y="7553"/>
                  <a:pt x="18073" y="7053"/>
                  <a:pt x="18179" y="6705"/>
                </a:cubicBezTo>
                <a:cubicBezTo>
                  <a:pt x="18285" y="6356"/>
                  <a:pt x="17213" y="7473"/>
                  <a:pt x="17377" y="6439"/>
                </a:cubicBezTo>
                <a:cubicBezTo>
                  <a:pt x="17425" y="6139"/>
                  <a:pt x="16947" y="6127"/>
                  <a:pt x="16836" y="6229"/>
                </a:cubicBezTo>
                <a:cubicBezTo>
                  <a:pt x="16351" y="6677"/>
                  <a:pt x="15715" y="4664"/>
                  <a:pt x="15426" y="3543"/>
                </a:cubicBezTo>
                <a:cubicBezTo>
                  <a:pt x="15112" y="2720"/>
                  <a:pt x="14894" y="3326"/>
                  <a:pt x="14230" y="3852"/>
                </a:cubicBezTo>
                <a:cubicBezTo>
                  <a:pt x="13564" y="4378"/>
                  <a:pt x="13153" y="2911"/>
                  <a:pt x="13165" y="2318"/>
                </a:cubicBezTo>
                <a:cubicBezTo>
                  <a:pt x="13178" y="1724"/>
                  <a:pt x="12412" y="1025"/>
                  <a:pt x="12195" y="2231"/>
                </a:cubicBezTo>
                <a:cubicBezTo>
                  <a:pt x="11910" y="3815"/>
                  <a:pt x="10119" y="3926"/>
                  <a:pt x="9801" y="2844"/>
                </a:cubicBezTo>
                <a:cubicBezTo>
                  <a:pt x="9482" y="1768"/>
                  <a:pt x="9080" y="1272"/>
                  <a:pt x="8665" y="1761"/>
                </a:cubicBezTo>
                <a:cubicBezTo>
                  <a:pt x="8249" y="2244"/>
                  <a:pt x="7713" y="1489"/>
                  <a:pt x="7373" y="623"/>
                </a:cubicBezTo>
                <a:cubicBezTo>
                  <a:pt x="7032" y="-249"/>
                  <a:pt x="6592" y="-39"/>
                  <a:pt x="6284" y="258"/>
                </a:cubicBezTo>
                <a:cubicBezTo>
                  <a:pt x="5976" y="555"/>
                  <a:pt x="5163" y="2256"/>
                  <a:pt x="4546" y="2705"/>
                </a:cubicBezTo>
                <a:cubicBezTo>
                  <a:pt x="3928" y="3153"/>
                  <a:pt x="3374" y="3054"/>
                  <a:pt x="3428" y="3852"/>
                </a:cubicBezTo>
                <a:cubicBezTo>
                  <a:pt x="3483" y="4656"/>
                  <a:pt x="3535" y="4972"/>
                  <a:pt x="2950" y="5460"/>
                </a:cubicBezTo>
                <a:cubicBezTo>
                  <a:pt x="2363" y="5955"/>
                  <a:pt x="3019" y="6277"/>
                  <a:pt x="2630" y="6840"/>
                </a:cubicBezTo>
                <a:cubicBezTo>
                  <a:pt x="2240" y="7396"/>
                  <a:pt x="2871" y="7755"/>
                  <a:pt x="2789" y="8676"/>
                </a:cubicBezTo>
                <a:cubicBezTo>
                  <a:pt x="2767" y="8918"/>
                  <a:pt x="2224" y="9067"/>
                  <a:pt x="2310" y="9592"/>
                </a:cubicBezTo>
                <a:cubicBezTo>
                  <a:pt x="2368" y="9951"/>
                  <a:pt x="2270" y="10238"/>
                  <a:pt x="2056" y="10462"/>
                </a:cubicBezTo>
                <a:cubicBezTo>
                  <a:pt x="1998" y="10568"/>
                  <a:pt x="1948" y="10665"/>
                  <a:pt x="1937" y="10717"/>
                </a:cubicBezTo>
                <a:cubicBezTo>
                  <a:pt x="1937" y="10717"/>
                  <a:pt x="2101" y="11094"/>
                  <a:pt x="1930" y="11421"/>
                </a:cubicBezTo>
                <a:cubicBezTo>
                  <a:pt x="1769" y="11727"/>
                  <a:pt x="1533" y="11863"/>
                  <a:pt x="1522" y="11905"/>
                </a:cubicBezTo>
                <a:cubicBezTo>
                  <a:pt x="1467" y="12102"/>
                  <a:pt x="1518" y="12495"/>
                  <a:pt x="1406" y="12632"/>
                </a:cubicBezTo>
                <a:cubicBezTo>
                  <a:pt x="1311" y="12746"/>
                  <a:pt x="1145" y="12492"/>
                  <a:pt x="1077" y="12702"/>
                </a:cubicBezTo>
                <a:cubicBezTo>
                  <a:pt x="1016" y="12892"/>
                  <a:pt x="1095" y="13370"/>
                  <a:pt x="1091" y="13592"/>
                </a:cubicBezTo>
                <a:cubicBezTo>
                  <a:pt x="1085" y="13856"/>
                  <a:pt x="954" y="14497"/>
                  <a:pt x="775" y="14545"/>
                </a:cubicBezTo>
                <a:cubicBezTo>
                  <a:pt x="502" y="14617"/>
                  <a:pt x="540" y="15376"/>
                  <a:pt x="419" y="15615"/>
                </a:cubicBezTo>
                <a:cubicBezTo>
                  <a:pt x="344" y="15764"/>
                  <a:pt x="146" y="16015"/>
                  <a:pt x="0" y="16163"/>
                </a:cubicBezTo>
                <a:cubicBezTo>
                  <a:pt x="97" y="16593"/>
                  <a:pt x="31" y="17347"/>
                  <a:pt x="104" y="17690"/>
                </a:cubicBezTo>
                <a:cubicBezTo>
                  <a:pt x="158" y="17936"/>
                  <a:pt x="299" y="18419"/>
                  <a:pt x="400" y="18630"/>
                </a:cubicBezTo>
                <a:cubicBezTo>
                  <a:pt x="526" y="18908"/>
                  <a:pt x="855" y="19378"/>
                  <a:pt x="1032" y="19589"/>
                </a:cubicBezTo>
                <a:cubicBezTo>
                  <a:pt x="1264" y="19860"/>
                  <a:pt x="1764" y="20361"/>
                  <a:pt x="2042" y="20522"/>
                </a:cubicBezTo>
                <a:cubicBezTo>
                  <a:pt x="2442" y="20757"/>
                  <a:pt x="3310" y="20869"/>
                  <a:pt x="3732" y="21011"/>
                </a:cubicBezTo>
                <a:cubicBezTo>
                  <a:pt x="3940" y="21085"/>
                  <a:pt x="4346" y="21314"/>
                  <a:pt x="4559" y="21332"/>
                </a:cubicBezTo>
                <a:cubicBezTo>
                  <a:pt x="4866" y="21351"/>
                  <a:pt x="5155" y="21159"/>
                  <a:pt x="5453" y="21048"/>
                </a:cubicBezTo>
                <a:cubicBezTo>
                  <a:pt x="5668" y="20968"/>
                  <a:pt x="6169" y="20677"/>
                  <a:pt x="6415" y="20541"/>
                </a:cubicBezTo>
                <a:cubicBezTo>
                  <a:pt x="6358" y="20077"/>
                  <a:pt x="6463" y="19223"/>
                  <a:pt x="6782" y="18784"/>
                </a:cubicBezTo>
                <a:cubicBezTo>
                  <a:pt x="7231" y="18165"/>
                  <a:pt x="7630" y="18778"/>
                  <a:pt x="8059" y="17862"/>
                </a:cubicBezTo>
                <a:cubicBezTo>
                  <a:pt x="8489" y="16947"/>
                  <a:pt x="8904" y="17367"/>
                  <a:pt x="9178" y="17862"/>
                </a:cubicBezTo>
                <a:cubicBezTo>
                  <a:pt x="9451" y="18357"/>
                  <a:pt x="10087" y="18487"/>
                  <a:pt x="10455" y="17862"/>
                </a:cubicBezTo>
                <a:cubicBezTo>
                  <a:pt x="10824" y="17244"/>
                  <a:pt x="11176" y="17627"/>
                  <a:pt x="11893" y="17862"/>
                </a:cubicBezTo>
                <a:cubicBezTo>
                  <a:pt x="12611" y="18097"/>
                  <a:pt x="12906" y="18023"/>
                  <a:pt x="13330" y="17862"/>
                </a:cubicBezTo>
                <a:cubicBezTo>
                  <a:pt x="13428" y="17825"/>
                  <a:pt x="13791" y="17658"/>
                  <a:pt x="13849" y="17524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lIns="0" tIns="0" rIns="0" bIns="0" anchor="ctr"/>
          <a:lstStyle>
            <a:lvl1pPr marL="0" marR="0" indent="0" algn="l" defTabSz="584200" rtl="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A6AAA9"/>
                </a:solidFill>
                <a:uFillTx/>
                <a:latin typeface="+mj-lt"/>
                <a:ea typeface="+mj-ea"/>
                <a:cs typeface="+mj-cs"/>
                <a:sym typeface="Avenir Book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A6AAA9"/>
                </a:solidFill>
                <a:uFillTx/>
                <a:latin typeface="+mj-lt"/>
                <a:ea typeface="+mj-ea"/>
                <a:cs typeface="+mj-cs"/>
                <a:sym typeface="Avenir Book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A6AAA9"/>
                </a:solidFill>
                <a:uFillTx/>
                <a:latin typeface="+mj-lt"/>
                <a:ea typeface="+mj-ea"/>
                <a:cs typeface="+mj-cs"/>
                <a:sym typeface="Avenir Book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A6AAA9"/>
                </a:solidFill>
                <a:uFillTx/>
                <a:latin typeface="+mj-lt"/>
                <a:ea typeface="+mj-ea"/>
                <a:cs typeface="+mj-cs"/>
                <a:sym typeface="Avenir Book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A6AAA9"/>
                </a:solidFill>
                <a:uFillTx/>
                <a:latin typeface="+mj-lt"/>
                <a:ea typeface="+mj-ea"/>
                <a:cs typeface="+mj-cs"/>
                <a:sym typeface="Avenir Book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A6AAA9"/>
                </a:solidFill>
                <a:uFillTx/>
                <a:latin typeface="+mj-lt"/>
                <a:ea typeface="+mj-ea"/>
                <a:cs typeface="+mj-cs"/>
                <a:sym typeface="Avenir Book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A6AAA9"/>
                </a:solidFill>
                <a:uFillTx/>
                <a:latin typeface="+mj-lt"/>
                <a:ea typeface="+mj-ea"/>
                <a:cs typeface="+mj-cs"/>
                <a:sym typeface="Avenir Book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A6AAA9"/>
                </a:solidFill>
                <a:uFillTx/>
                <a:latin typeface="+mj-lt"/>
                <a:ea typeface="+mj-ea"/>
                <a:cs typeface="+mj-cs"/>
                <a:sym typeface="Avenir Book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A6AAA9"/>
                </a:solidFill>
                <a:uFillTx/>
                <a:latin typeface="+mj-lt"/>
                <a:ea typeface="+mj-ea"/>
                <a:cs typeface="+mj-cs"/>
                <a:sym typeface="Avenir Book"/>
              </a:defRPr>
            </a:lvl9pPr>
          </a:lstStyle>
          <a:p>
            <a:pPr algn="ctr">
              <a:lnSpc>
                <a:spcPct val="90000"/>
              </a:lnSpc>
              <a:spcBef>
                <a:spcPts val="1000"/>
              </a:spcBef>
              <a:defRPr spc="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416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6BEE2-C1CC-4253-8CBA-FD86B137C5C7}" type="slidenum">
              <a:rPr lang="en-US" smtClean="0"/>
              <a:t>7</a:t>
            </a:fld>
            <a:endParaRPr lang="en-US" dirty="0"/>
          </a:p>
        </p:txBody>
      </p:sp>
      <p:sp>
        <p:nvSpPr>
          <p:cNvPr id="15" name="Shape 1453"/>
          <p:cNvSpPr>
            <a:spLocks noChangeArrowheads="1"/>
          </p:cNvSpPr>
          <p:nvPr/>
        </p:nvSpPr>
        <p:spPr bwMode="auto">
          <a:xfrm>
            <a:off x="7043997" y="3891215"/>
            <a:ext cx="2090608" cy="225292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>
              <a:defRPr sz="3200">
                <a:solidFill>
                  <a:srgbClr val="4F556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ctr">
              <a:defRPr sz="3200">
                <a:solidFill>
                  <a:srgbClr val="4F556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>
              <a:defRPr sz="3200">
                <a:solidFill>
                  <a:srgbClr val="4F556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>
              <a:defRPr sz="3200">
                <a:solidFill>
                  <a:srgbClr val="4F556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>
              <a:defRPr sz="3200">
                <a:solidFill>
                  <a:srgbClr val="4F556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4F556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4F556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4F556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4F556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eaLnBrk="1" hangingPunct="1"/>
            <a:endParaRPr lang="en-US" altLang="en-US" dirty="0">
              <a:solidFill>
                <a:srgbClr val="2F3035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7" name="Shape 1471"/>
          <p:cNvSpPr>
            <a:spLocks noChangeArrowheads="1"/>
          </p:cNvSpPr>
          <p:nvPr/>
        </p:nvSpPr>
        <p:spPr bwMode="auto">
          <a:xfrm>
            <a:off x="9423450" y="4841083"/>
            <a:ext cx="188369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algn="ctr">
              <a:defRPr sz="3200">
                <a:solidFill>
                  <a:srgbClr val="4F556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ctr">
              <a:defRPr sz="3200">
                <a:solidFill>
                  <a:srgbClr val="4F556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>
              <a:defRPr sz="3200">
                <a:solidFill>
                  <a:srgbClr val="4F556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>
              <a:defRPr sz="3200">
                <a:solidFill>
                  <a:srgbClr val="4F556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>
              <a:defRPr sz="3200">
                <a:solidFill>
                  <a:srgbClr val="4F556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4F556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4F556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4F556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4F556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eaLnBrk="1" hangingPunct="1"/>
            <a:r>
              <a:rPr lang="en-US" altLang="en-US" sz="3600" dirty="0">
                <a:solidFill>
                  <a:srgbClr val="FFFFFF"/>
                </a:solidFill>
                <a:latin typeface="Arial Regular" charset="0"/>
                <a:ea typeface="Arial Regular" charset="0"/>
                <a:cs typeface="Arial Regular" charset="0"/>
                <a:sym typeface="Open Sans Light" charset="0"/>
              </a:rPr>
              <a:t>.</a:t>
            </a:r>
          </a:p>
        </p:txBody>
      </p:sp>
      <p:sp>
        <p:nvSpPr>
          <p:cNvPr id="29" name="Content Placeholder 1"/>
          <p:cNvSpPr txBox="1">
            <a:spLocks/>
          </p:cNvSpPr>
          <p:nvPr/>
        </p:nvSpPr>
        <p:spPr>
          <a:xfrm>
            <a:off x="282212" y="64035"/>
            <a:ext cx="11909788" cy="1148675"/>
          </a:xfrm>
          <a:prstGeom prst="rect">
            <a:avLst/>
          </a:prstGeom>
        </p:spPr>
        <p:txBody>
          <a:bodyPr vert="horz" lIns="0" tIns="45720" rIns="0" bIns="45720" rtlCol="0">
            <a:normAutofit fontScale="250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4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3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3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3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3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endParaRPr lang="en-US" dirty="0"/>
          </a:p>
          <a:p>
            <a:pPr marL="0" indent="0" fontAlgn="auto">
              <a:buFont typeface="Calibri" panose="020F0502020204030204" pitchFamily="34" charset="0"/>
              <a:buNone/>
            </a:pPr>
            <a:r>
              <a:rPr lang="en-US" sz="35200" dirty="0">
                <a:solidFill>
                  <a:schemeClr val="accent2"/>
                </a:solidFill>
                <a:latin typeface="+mj-lt"/>
              </a:rPr>
              <a:t>WE UNDERSTAND </a:t>
            </a:r>
            <a:r>
              <a:rPr lang="en-US" sz="24000" dirty="0"/>
              <a:t>all sorts of things</a:t>
            </a:r>
          </a:p>
          <a:p>
            <a:pPr marL="0" indent="0" fontAlgn="auto">
              <a:buFont typeface="Calibri" panose="020F0502020204030204" pitchFamily="34" charset="0"/>
              <a:buNone/>
            </a:pPr>
            <a:endParaRPr lang="en-US" dirty="0"/>
          </a:p>
          <a:p>
            <a:pPr marL="0" indent="0" algn="ctr" fontAlgn="auto">
              <a:buFont typeface="Calibri" panose="020F0502020204030204" pitchFamily="34" charset="0"/>
              <a:buNone/>
            </a:pPr>
            <a:endParaRPr lang="en-US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350" y="4057405"/>
            <a:ext cx="2282286" cy="173517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477" y="2301284"/>
            <a:ext cx="1957039" cy="22511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34164" y="2763814"/>
            <a:ext cx="2005264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</a:rPr>
              <a:t>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82765" y="4115336"/>
            <a:ext cx="2913117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468" y="2819156"/>
            <a:ext cx="1752471" cy="128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66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56BEE2-C1CC-4253-8CBA-FD86B137C5C7}" type="slidenum">
              <a:rPr lang="en-US" smtClean="0"/>
              <a:t>8</a:t>
            </a:fld>
            <a:endParaRPr lang="en-US" dirty="0"/>
          </a:p>
        </p:txBody>
      </p:sp>
      <p:sp>
        <p:nvSpPr>
          <p:cNvPr id="28" name="Title 2"/>
          <p:cNvSpPr txBox="1">
            <a:spLocks/>
          </p:cNvSpPr>
          <p:nvPr/>
        </p:nvSpPr>
        <p:spPr>
          <a:xfrm>
            <a:off x="619453" y="2902000"/>
            <a:ext cx="11307268" cy="18865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7200" spc="-150" dirty="0" smtClean="0">
                <a:solidFill>
                  <a:schemeClr val="accent1"/>
                </a:solidFill>
              </a:rPr>
              <a:t>Computers</a:t>
            </a:r>
            <a:r>
              <a:rPr lang="en-US" sz="7200" spc="-150" dirty="0" smtClean="0">
                <a:solidFill>
                  <a:schemeClr val="accent1"/>
                </a:solidFill>
                <a:latin typeface="+mn-lt"/>
              </a:rPr>
              <a:t> </a:t>
            </a:r>
          </a:p>
          <a:p>
            <a:pPr fontAlgn="auto">
              <a:spcAft>
                <a:spcPts val="0"/>
              </a:spcAft>
            </a:pPr>
            <a:r>
              <a:rPr lang="en-US" sz="7200" spc="-150" dirty="0" smtClean="0">
                <a:latin typeface="+mn-lt"/>
              </a:rPr>
              <a:t>Understand</a:t>
            </a:r>
            <a:endParaRPr lang="en-US" sz="7200" spc="-150" dirty="0">
              <a:latin typeface="+mn-lt"/>
            </a:endParaRPr>
          </a:p>
          <a:p>
            <a:pPr fontAlgn="auto">
              <a:spcAft>
                <a:spcPts val="0"/>
              </a:spcAft>
            </a:pPr>
            <a:r>
              <a:rPr lang="en-US" sz="7200" spc="-150" dirty="0">
                <a:solidFill>
                  <a:schemeClr val="accent1"/>
                </a:solidFill>
              </a:rPr>
              <a:t>Numbers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787" y="-896381"/>
            <a:ext cx="5658341" cy="56583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80433" y="5074679"/>
            <a:ext cx="2202799" cy="257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5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</a:rPr>
              <a:t>4</a:t>
            </a:r>
            <a:endParaRPr lang="en-US" sz="155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88905" y="3917016"/>
            <a:ext cx="2202799" cy="257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5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</a:rPr>
              <a:t>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21879" y="3930256"/>
            <a:ext cx="2202799" cy="257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5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</a:rPr>
              <a:t>3</a:t>
            </a:r>
            <a:endParaRPr lang="en-US" sz="155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222613" y="4502468"/>
            <a:ext cx="2202799" cy="257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5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</a:rPr>
              <a:t>8</a:t>
            </a:r>
            <a:endParaRPr lang="en-US" sz="155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22387" y="-161719"/>
            <a:ext cx="2202799" cy="257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5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</a:rPr>
              <a:t>1</a:t>
            </a:r>
            <a:endParaRPr lang="en-US" sz="155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5569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Back to Basics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9600" dirty="0">
                <a:solidFill>
                  <a:srgbClr val="333333"/>
                </a:solidFill>
              </a:rPr>
              <a:t>19</a:t>
            </a:r>
            <a:endParaRPr lang="en-US" sz="5400" dirty="0">
              <a:solidFill>
                <a:srgbClr val="33333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56BEE2-C1CC-4253-8CBA-FD86B137C5C7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498081" y="4880609"/>
            <a:ext cx="475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1’s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97708" y="4880609"/>
            <a:ext cx="603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10’s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5413167" y="3567792"/>
            <a:ext cx="0" cy="185492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Line Callout 2 7"/>
          <p:cNvSpPr/>
          <p:nvPr/>
        </p:nvSpPr>
        <p:spPr>
          <a:xfrm>
            <a:off x="7099164" y="5246585"/>
            <a:ext cx="2202778" cy="382676"/>
          </a:xfrm>
          <a:prstGeom prst="borderCallout2">
            <a:avLst>
              <a:gd name="adj1" fmla="val 60023"/>
              <a:gd name="adj2" fmla="val -1540"/>
              <a:gd name="adj3" fmla="val 60023"/>
              <a:gd name="adj4" fmla="val -13271"/>
              <a:gd name="adj5" fmla="val -14422"/>
              <a:gd name="adj6" fmla="val -49791"/>
            </a:avLst>
          </a:prstGeom>
          <a:solidFill>
            <a:schemeClr val="bg1"/>
          </a:solidFill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333333"/>
                </a:solidFill>
              </a:rPr>
              <a:t>9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x</a:t>
            </a:r>
            <a:r>
              <a:rPr lang="en-US" dirty="0">
                <a:solidFill>
                  <a:srgbClr val="C00000"/>
                </a:solidFill>
              </a:rPr>
              <a:t>  1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=</a:t>
            </a:r>
            <a:r>
              <a:rPr lang="en-US" dirty="0">
                <a:solidFill>
                  <a:srgbClr val="C00000"/>
                </a:solidFill>
              </a:rPr>
              <a:t>  </a:t>
            </a:r>
            <a:r>
              <a:rPr lang="en-US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9" name="Line Callout 2 8"/>
          <p:cNvSpPr/>
          <p:nvPr/>
        </p:nvSpPr>
        <p:spPr>
          <a:xfrm>
            <a:off x="7099164" y="5792214"/>
            <a:ext cx="2202778" cy="382676"/>
          </a:xfrm>
          <a:prstGeom prst="borderCallout2">
            <a:avLst>
              <a:gd name="adj1" fmla="val 33956"/>
              <a:gd name="adj2" fmla="val -1540"/>
              <a:gd name="adj3" fmla="val 36128"/>
              <a:gd name="adj4" fmla="val -13271"/>
              <a:gd name="adj5" fmla="val -148639"/>
              <a:gd name="adj6" fmla="val -89802"/>
            </a:avLst>
          </a:prstGeom>
          <a:solidFill>
            <a:schemeClr val="bg1"/>
          </a:solidFill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333333"/>
                </a:solidFill>
              </a:rPr>
              <a:t>   1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x</a:t>
            </a:r>
            <a:r>
              <a:rPr lang="en-US" dirty="0">
                <a:solidFill>
                  <a:srgbClr val="C00000"/>
                </a:solidFill>
              </a:rPr>
              <a:t>  10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=</a:t>
            </a:r>
            <a:r>
              <a:rPr lang="en-US" dirty="0">
                <a:solidFill>
                  <a:srgbClr val="C00000"/>
                </a:solidFill>
              </a:rPr>
              <a:t>  </a:t>
            </a:r>
            <a:r>
              <a:rPr lang="en-US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60646" y="4883382"/>
            <a:ext cx="731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100’s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4750922" y="3570565"/>
            <a:ext cx="0" cy="185492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148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  <p:bldP spid="5" grpId="0"/>
      <p:bldP spid="6" grpId="0"/>
      <p:bldP spid="8" grpId="0" animBg="1"/>
      <p:bldP spid="9" grpId="0" animBg="1"/>
      <p:bldP spid="10" grpId="0"/>
    </p:bldLst>
  </p:timing>
</p:sld>
</file>

<file path=ppt/theme/theme1.xml><?xml version="1.0" encoding="utf-8"?>
<a:theme xmlns:a="http://schemas.openxmlformats.org/drawingml/2006/main" name="1_Align_Norheastern">
  <a:themeElements>
    <a:clrScheme name="Custom 8">
      <a:dk1>
        <a:srgbClr val="7B7B7B"/>
      </a:dk1>
      <a:lt1>
        <a:srgbClr val="FFFFFF"/>
      </a:lt1>
      <a:dk2>
        <a:srgbClr val="7B7B7B"/>
      </a:dk2>
      <a:lt2>
        <a:srgbClr val="CCDDEA"/>
      </a:lt2>
      <a:accent1>
        <a:srgbClr val="000000"/>
      </a:accent1>
      <a:accent2>
        <a:srgbClr val="E1212C"/>
      </a:accent2>
      <a:accent3>
        <a:srgbClr val="02151D"/>
      </a:accent3>
      <a:accent4>
        <a:srgbClr val="9B8357"/>
      </a:accent4>
      <a:accent5>
        <a:srgbClr val="C2BC80"/>
      </a:accent5>
      <a:accent6>
        <a:srgbClr val="94A088"/>
      </a:accent6>
      <a:hlink>
        <a:srgbClr val="627BA7"/>
      </a:hlink>
      <a:folHlink>
        <a:srgbClr val="B1B1B1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ign_Norheastern" id="{F622FF6C-0ECC-5547-9D41-1D4B1256AA2C}" vid="{ED73DD01-00F3-4A4D-B5C1-E2F003DDBBC7}"/>
    </a:ext>
  </a:extLst>
</a:theme>
</file>

<file path=ppt/theme/theme2.xml><?xml version="1.0" encoding="utf-8"?>
<a:theme xmlns:a="http://schemas.openxmlformats.org/drawingml/2006/main" name="Align_Northeastern_Final">
  <a:themeElements>
    <a:clrScheme name="Custom 8">
      <a:dk1>
        <a:srgbClr val="7B7B7B"/>
      </a:dk1>
      <a:lt1>
        <a:srgbClr val="FFFFFF"/>
      </a:lt1>
      <a:dk2>
        <a:srgbClr val="7B7B7B"/>
      </a:dk2>
      <a:lt2>
        <a:srgbClr val="CCDDEA"/>
      </a:lt2>
      <a:accent1>
        <a:srgbClr val="000000"/>
      </a:accent1>
      <a:accent2>
        <a:srgbClr val="E1212C"/>
      </a:accent2>
      <a:accent3>
        <a:srgbClr val="02151D"/>
      </a:accent3>
      <a:accent4>
        <a:srgbClr val="9B8357"/>
      </a:accent4>
      <a:accent5>
        <a:srgbClr val="C2BC80"/>
      </a:accent5>
      <a:accent6>
        <a:srgbClr val="94A088"/>
      </a:accent6>
      <a:hlink>
        <a:srgbClr val="627BA7"/>
      </a:hlink>
      <a:folHlink>
        <a:srgbClr val="B1B1B1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ign_Northeastern_Final" id="{3FF12397-0EAA-BF4D-98F2-B8F577EBB217}" vid="{2BE6EBAC-537B-A349-9381-3D5C99D3405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5086</TotalTime>
  <Words>478</Words>
  <Application>Microsoft Macintosh PowerPoint</Application>
  <PresentationFormat>Widescreen</PresentationFormat>
  <Paragraphs>278</Paragraphs>
  <Slides>34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8" baseType="lpstr">
      <vt:lpstr>Arial</vt:lpstr>
      <vt:lpstr>Arial Black</vt:lpstr>
      <vt:lpstr>Arial Regular</vt:lpstr>
      <vt:lpstr>Avenir Next</vt:lpstr>
      <vt:lpstr>Book Antiqua</vt:lpstr>
      <vt:lpstr>Calibri</vt:lpstr>
      <vt:lpstr>Courier New</vt:lpstr>
      <vt:lpstr>Helvetica Light</vt:lpstr>
      <vt:lpstr>MS PGothic</vt:lpstr>
      <vt:lpstr>Open Sans Light</vt:lpstr>
      <vt:lpstr>Times New Roman</vt:lpstr>
      <vt:lpstr>Wingdings</vt:lpstr>
      <vt:lpstr>1_Align_Norheastern</vt:lpstr>
      <vt:lpstr>Align_Northeastern_Final</vt:lpstr>
      <vt:lpstr>PowerPoint Presentation</vt:lpstr>
      <vt:lpstr>Brian Lackaye Associate Dean –  Graduate Student Administration b.lackaye@northeastern.edu  PK Agarwal  Regional Dean and CEO of  Silicon Valley Campus  p.agarwal@northeastern.edu    </vt:lpstr>
      <vt:lpstr>GOAL  FOR  THE  DAY</vt:lpstr>
      <vt:lpstr>WHAT IS CS?</vt:lpstr>
      <vt:lpstr>PowerPoint Presentation</vt:lpstr>
      <vt:lpstr>People are SOPHISTICATED</vt:lpstr>
      <vt:lpstr>PowerPoint Presentation</vt:lpstr>
      <vt:lpstr>PowerPoint Presentation</vt:lpstr>
      <vt:lpstr>Back to Basics</vt:lpstr>
      <vt:lpstr>Computers Are Fundamentally Simple They only understand binary </vt:lpstr>
      <vt:lpstr>So, What About  Letters, @, #,  And All That Jazz?</vt:lpstr>
      <vt:lpstr>Other Things</vt:lpstr>
      <vt:lpstr>WE CAN CREATE complicated objects from bits</vt:lpstr>
      <vt:lpstr>VIDEO</vt:lpstr>
      <vt:lpstr>VIDEO</vt:lpstr>
      <vt:lpstr>PowerPoint Presentation</vt:lpstr>
      <vt:lpstr>Complex Objects Reduce to Simple Bits</vt:lpstr>
      <vt:lpstr>PowerPoint Presentation</vt:lpstr>
      <vt:lpstr>If Input and Output Are Data, What’s in the Middle?</vt:lpstr>
      <vt:lpstr>PowerPoint Presentation</vt:lpstr>
      <vt:lpstr>PowerPoint Presentation</vt:lpstr>
      <vt:lpstr>Getting a Program to Run</vt:lpstr>
      <vt:lpstr>PowerPoint Presentation</vt:lpstr>
      <vt:lpstr>PowerPoint Presentation</vt:lpstr>
      <vt:lpstr>The  Stack  has  NO  limit</vt:lpstr>
      <vt:lpstr>PowerPoint Presentation</vt:lpstr>
      <vt:lpstr>PowerPoint Presentation</vt:lpstr>
      <vt:lpstr>PowerPoint Presentation</vt:lpstr>
      <vt:lpstr>This is how the computer stores it</vt:lpstr>
      <vt:lpstr>What is a Server?</vt:lpstr>
      <vt:lpstr>You Likely Need a Few Servers  You need a network 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 should get an MS in CS</dc:title>
  <dc:creator>Michael Weintraub</dc:creator>
  <cp:lastModifiedBy>danielle cohen</cp:lastModifiedBy>
  <cp:revision>670</cp:revision>
  <cp:lastPrinted>2016-09-11T15:33:23Z</cp:lastPrinted>
  <dcterms:created xsi:type="dcterms:W3CDTF">2016-06-29T20:33:30Z</dcterms:created>
  <dcterms:modified xsi:type="dcterms:W3CDTF">2016-10-10T17:35:22Z</dcterms:modified>
</cp:coreProperties>
</file>